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14"/>
  </p:notesMasterIdLst>
  <p:handoutMasterIdLst>
    <p:handoutMasterId r:id="rId15"/>
  </p:handoutMasterIdLst>
  <p:sldIdLst>
    <p:sldId id="259" r:id="rId2"/>
    <p:sldId id="267" r:id="rId3"/>
    <p:sldId id="269" r:id="rId4"/>
    <p:sldId id="271" r:id="rId5"/>
    <p:sldId id="284" r:id="rId6"/>
    <p:sldId id="285" r:id="rId7"/>
    <p:sldId id="280" r:id="rId8"/>
    <p:sldId id="281" r:id="rId9"/>
    <p:sldId id="296" r:id="rId10"/>
    <p:sldId id="290" r:id="rId11"/>
    <p:sldId id="282" r:id="rId12"/>
    <p:sldId id="297" r:id="rId13"/>
  </p:sldIdLst>
  <p:sldSz cx="9144000" cy="6858000" type="screen4x3"/>
  <p:notesSz cx="6858000" cy="9144000"/>
  <p:custDataLst>
    <p:tags r:id="rId16"/>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8E98E91A-B87A-4D91-A55B-5D88BCFD85A3}">
          <p14:sldIdLst>
            <p14:sldId id="259"/>
            <p14:sldId id="267"/>
            <p14:sldId id="269"/>
            <p14:sldId id="271"/>
            <p14:sldId id="284"/>
            <p14:sldId id="285"/>
            <p14:sldId id="280"/>
            <p14:sldId id="281"/>
            <p14:sldId id="296"/>
            <p14:sldId id="290"/>
            <p14:sldId id="282"/>
            <p14:sldId id="297"/>
          </p14:sldIdLst>
        </p14:section>
        <p14:section name="Appendix: Image Descriptions for Unsighted Students" id="{C61772C1-F17A-416F-A714-0C1B3CCE97E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218" autoAdjust="0"/>
    <p:restoredTop sz="69384" autoAdjust="0"/>
  </p:normalViewPr>
  <p:slideViewPr>
    <p:cSldViewPr>
      <p:cViewPr>
        <p:scale>
          <a:sx n="66" d="100"/>
          <a:sy n="66" d="100"/>
        </p:scale>
        <p:origin x="-1272"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t>
        <a:bodyPr/>
        <a:lstStyle/>
        <a:p>
          <a:endParaRPr lang="en-US"/>
        </a:p>
      </dgm:t>
    </dgm:pt>
    <dgm:pt modelId="{2C6DDD21-C185-F742-B8A3-B1232817C92C}" type="pres">
      <dgm:prSet presAssocID="{018F6059-B8D2-EA40-A58A-6DAC304EFBC6}" presName="sibTrans" presStyleLbl="sibTrans2D1" presStyleIdx="0" presStyleCnt="2"/>
      <dgm:spPr/>
      <dgm:t>
        <a:bodyPr/>
        <a:lstStyle/>
        <a:p>
          <a:endParaRPr lang="en-US"/>
        </a:p>
      </dgm:t>
    </dgm:pt>
    <dgm:pt modelId="{FDE58F90-024D-C04B-962E-7042D7227E4B}" type="pres">
      <dgm:prSet presAssocID="{018F6059-B8D2-EA40-A58A-6DAC304EFBC6}" presName="connectorText" presStyleLbl="sibTrans2D1" presStyleIdx="0" presStyleCnt="2"/>
      <dgm:spPr/>
      <dgm:t>
        <a:bodyPr/>
        <a:lstStyle/>
        <a:p>
          <a:endParaRPr lang="en-US"/>
        </a:p>
      </dgm:t>
    </dgm:pt>
    <dgm:pt modelId="{14DBEAF2-FCF4-104C-96B3-31AB8AEBCD40}" type="pres">
      <dgm:prSet presAssocID="{3B3C2BF1-D1AF-3D4F-89CB-9C16622A5604}" presName="node" presStyleLbl="node1" presStyleIdx="1" presStyleCnt="3">
        <dgm:presLayoutVars>
          <dgm:bulletEnabled val="1"/>
        </dgm:presLayoutVars>
      </dgm:prSet>
      <dgm:spPr/>
      <dgm:t>
        <a:bodyPr/>
        <a:lstStyle/>
        <a:p>
          <a:endParaRPr lang="en-US"/>
        </a:p>
      </dgm:t>
    </dgm:pt>
    <dgm:pt modelId="{E381D26E-5269-3F45-918D-05338DEEAA6C}" type="pres">
      <dgm:prSet presAssocID="{C7FDC2D3-629A-DA4E-9EC7-47906DB7D2B0}" presName="sibTrans" presStyleLbl="sibTrans2D1" presStyleIdx="1" presStyleCnt="2"/>
      <dgm:spPr/>
      <dgm:t>
        <a:bodyPr/>
        <a:lstStyle/>
        <a:p>
          <a:endParaRPr lang="en-US"/>
        </a:p>
      </dgm:t>
    </dgm:pt>
    <dgm:pt modelId="{32B1AB9B-0403-C342-998A-F074F94BE438}" type="pres">
      <dgm:prSet presAssocID="{C7FDC2D3-629A-DA4E-9EC7-47906DB7D2B0}" presName="connectorText" presStyleLbl="sibTrans2D1" presStyleIdx="1" presStyleCnt="2"/>
      <dgm:spPr/>
      <dgm:t>
        <a:bodyPr/>
        <a:lstStyle/>
        <a:p>
          <a:endParaRPr lang="en-US"/>
        </a:p>
      </dgm:t>
    </dgm:pt>
    <dgm:pt modelId="{21C91C5C-949D-274E-96CB-3D0536C6B8F1}" type="pres">
      <dgm:prSet presAssocID="{E3408ECC-357C-B94F-9D07-8639CAC6D8BD}" presName="node" presStyleLbl="node1" presStyleIdx="2" presStyleCnt="3">
        <dgm:presLayoutVars>
          <dgm:bulletEnabled val="1"/>
        </dgm:presLayoutVars>
      </dgm:prSet>
      <dgm:spPr/>
      <dgm:t>
        <a:bodyPr/>
        <a:lstStyle/>
        <a:p>
          <a:endParaRPr lang="en-US"/>
        </a:p>
      </dgm:t>
    </dgm:pt>
  </dgm:ptLst>
  <dgm:cxnLst>
    <dgm:cxn modelId="{E2DF8ACB-D9B2-4047-A6E8-8C83CD6A95FE}" type="presOf" srcId="{1BEEAC54-7F08-3049-8365-02DC3B627607}" destId="{CCA09017-3298-A149-A9D1-0B2EB128F94E}" srcOrd="0" destOrd="0" presId="urn:microsoft.com/office/officeart/2005/8/layout/process1"/>
    <dgm:cxn modelId="{AFD76918-55D7-43DB-9A87-27FA344E2DEC}" type="presOf" srcId="{018F6059-B8D2-EA40-A58A-6DAC304EFBC6}" destId="{FDE58F90-024D-C04B-962E-7042D7227E4B}" srcOrd="1"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401A4560-FD6C-42B2-918B-2E1E25093DF9}" type="presOf" srcId="{3B3C2BF1-D1AF-3D4F-89CB-9C16622A5604}" destId="{14DBEAF2-FCF4-104C-96B3-31AB8AEBCD40}" srcOrd="0"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BA908890-E5E6-9B41-8196-C2FDADE7DF1D}" srcId="{4DF7CB80-DD0A-EF45-B030-FAF922F65DBB}" destId="{3B3C2BF1-D1AF-3D4F-89CB-9C16622A5604}" srcOrd="1" destOrd="0" parTransId="{3B4B3992-1151-924D-B43F-3C867E443B0A}" sibTransId="{C7FDC2D3-629A-DA4E-9EC7-47906DB7D2B0}"/>
    <dgm:cxn modelId="{3E825E48-851E-4841-B1EE-0CE830F80FD0}" type="presOf" srcId="{018F6059-B8D2-EA40-A58A-6DAC304EFBC6}" destId="{2C6DDD21-C185-F742-B8A3-B1232817C92C}" srcOrd="0" destOrd="0" presId="urn:microsoft.com/office/officeart/2005/8/layout/process1"/>
    <dgm:cxn modelId="{556CB42B-5523-49F6-B8C4-5026D143E01F}" type="presOf" srcId="{C7FDC2D3-629A-DA4E-9EC7-47906DB7D2B0}" destId="{E381D26E-5269-3F45-918D-05338DEEAA6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4/30/2020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smtClean="0">
                <a:latin typeface="Calibri" panose="020F0502020204030204" pitchFamily="34" charset="0"/>
                <a:ea typeface="MS PGothic" panose="020B0600070205080204" pitchFamily="34" charset="-128"/>
              </a:rPr>
              <a:t>Governments have stepped in to protect individuals and their personal information. </a:t>
            </a:r>
          </a:p>
          <a:p>
            <a:pPr lvl="1" eaLnBrk="1" hangingPunct="1">
              <a:buClr>
                <a:schemeClr val="accent1"/>
              </a:buClr>
              <a:buFont typeface="Arial" panose="020B0604020202020204" pitchFamily="34" charset="0"/>
              <a:buChar char="•"/>
            </a:pPr>
            <a:r>
              <a:rPr lang="en-US" altLang="en-US" b="1" dirty="0" smtClean="0"/>
              <a:t>Right to be forgotten: </a:t>
            </a:r>
            <a:r>
              <a:rPr lang="en-US" altLang="en-US" dirty="0" smtClean="0"/>
              <a:t>Ask to remove from internet search results some personal information which is believed was damaging. </a:t>
            </a:r>
          </a:p>
          <a:p>
            <a:pPr marL="0" indent="0" eaLnBrk="1" hangingPunct="1">
              <a:buNone/>
            </a:pPr>
            <a:r>
              <a:rPr lang="en-US" altLang="en-US" dirty="0" smtClean="0">
                <a:latin typeface="Calibri" panose="020F0502020204030204" pitchFamily="34" charset="0"/>
                <a:ea typeface="MS PGothic" panose="020B0600070205080204" pitchFamily="34" charset="-128"/>
              </a:rPr>
              <a:t>Governments have protected individuals and companies’ ideas-their intellectual property. </a:t>
            </a:r>
          </a:p>
          <a:p>
            <a:pPr lvl="1" eaLnBrk="1" hangingPunct="1">
              <a:buClr>
                <a:schemeClr val="accent1"/>
              </a:buClr>
              <a:buFont typeface="Arial" panose="020B0604020202020204" pitchFamily="34" charset="0"/>
              <a:buChar char="•"/>
            </a:pPr>
            <a:r>
              <a:rPr lang="en-US" altLang="en-US" b="1" dirty="0" smtClean="0"/>
              <a:t>Intellectual property: </a:t>
            </a:r>
            <a:r>
              <a:rPr lang="en-US" altLang="en-US" dirty="0" smtClean="0"/>
              <a:t>The ideas, concepts, and other symbolic creations of the human mind. </a:t>
            </a:r>
          </a:p>
          <a:p>
            <a:pPr lvl="1" eaLnBrk="1" hangingPunct="1">
              <a:buClr>
                <a:schemeClr val="accent1"/>
              </a:buClr>
              <a:buFont typeface="Arial" panose="020B0604020202020204" pitchFamily="34" charset="0"/>
              <a:buChar char="•"/>
            </a:pPr>
            <a:r>
              <a:rPr lang="en-US" altLang="en-US" dirty="0" smtClean="0"/>
              <a:t>Protected through a number of special laws and public policies, including copyrights, patents, and trademark laws. </a:t>
            </a:r>
          </a:p>
          <a:p>
            <a:pPr lvl="1" eaLnBrk="1" hangingPunct="1">
              <a:buClr>
                <a:schemeClr val="accent1"/>
              </a:buClr>
              <a:buFont typeface="Arial" panose="020B0604020202020204" pitchFamily="34" charset="0"/>
              <a:buChar char="•"/>
            </a:pPr>
            <a:r>
              <a:rPr lang="en-US" altLang="en-US" b="1" dirty="0" smtClean="0"/>
              <a:t>Software piracy: </a:t>
            </a:r>
            <a:r>
              <a:rPr lang="en-US" altLang="en-US" dirty="0" smtClean="0"/>
              <a:t>The illegal copying of copyrighted software.</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2</a:t>
            </a:fld>
            <a:endParaRPr lang="en-US" altLang="en-US"/>
          </a:p>
        </p:txBody>
      </p:sp>
    </p:spTree>
    <p:extLst>
      <p:ext uri="{BB962C8B-B14F-4D97-AF65-F5344CB8AC3E}">
        <p14:creationId xmlns:p14="http://schemas.microsoft.com/office/powerpoint/2010/main" val="1061297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smtClean="0">
                <a:latin typeface="Calibri" panose="020F0502020204030204" pitchFamily="34" charset="0"/>
                <a:ea typeface="MS PGothic" panose="020B0600070205080204" pitchFamily="34" charset="-128"/>
              </a:rPr>
              <a:t>Many businesses have gone to great lengths to build strong defenses to protect information and ensure stakeholder privacy.</a:t>
            </a:r>
          </a:p>
          <a:p>
            <a:pPr marL="0" indent="0" eaLnBrk="1" hangingPunct="1">
              <a:buNone/>
            </a:pPr>
            <a:r>
              <a:rPr lang="en-AU" altLang="en-US" dirty="0" smtClean="0">
                <a:latin typeface="Calibri" panose="020F0502020204030204" pitchFamily="34" charset="0"/>
                <a:ea typeface="MS PGothic" panose="020B0600070205080204" pitchFamily="34" charset="-128"/>
              </a:rPr>
              <a:t>Experts encourage companies to develop an </a:t>
            </a:r>
            <a:r>
              <a:rPr lang="en-AU" altLang="en-US" i="1" dirty="0" smtClean="0">
                <a:latin typeface="Calibri" panose="020F0502020204030204" pitchFamily="34" charset="0"/>
                <a:ea typeface="MS PGothic" panose="020B0600070205080204" pitchFamily="34" charset="-128"/>
              </a:rPr>
              <a:t>incident-response plan for cyberattacks</a:t>
            </a:r>
            <a:r>
              <a:rPr lang="en-AU" altLang="en-US" dirty="0" smtClean="0">
                <a:latin typeface="Calibri" panose="020F0502020204030204" pitchFamily="34" charset="0"/>
                <a:ea typeface="MS PGothic" panose="020B0600070205080204" pitchFamily="34" charset="-128"/>
              </a:rPr>
              <a:t>. </a:t>
            </a:r>
          </a:p>
          <a:p>
            <a:pPr lvl="1" eaLnBrk="1" hangingPunct="1">
              <a:buClr>
                <a:schemeClr val="accent1"/>
              </a:buClr>
              <a:buFont typeface="Arial" panose="020B0604020202020204" pitchFamily="34" charset="0"/>
              <a:buChar char="•"/>
            </a:pPr>
            <a:r>
              <a:rPr lang="en-AU" altLang="en-US" dirty="0" smtClean="0"/>
              <a:t>These plans compliment the effort to prevent access to information but also focuses on what to do when a breach occurs. </a:t>
            </a:r>
            <a:endParaRPr lang="en-US" altLang="en-US" dirty="0" smtClean="0"/>
          </a:p>
          <a:p>
            <a:pPr marL="0" indent="0" eaLnBrk="1" hangingPunct="1">
              <a:buNone/>
            </a:pPr>
            <a:r>
              <a:rPr lang="en-US" altLang="en-US" dirty="0" smtClean="0">
                <a:latin typeface="Calibri" panose="020F0502020204030204" pitchFamily="34" charset="0"/>
                <a:ea typeface="MS PGothic" panose="020B0600070205080204" pitchFamily="34" charset="-128"/>
              </a:rPr>
              <a:t>Reduce </a:t>
            </a:r>
            <a:r>
              <a:rPr lang="en-AU" altLang="en-US" dirty="0" smtClean="0">
                <a:latin typeface="Calibri" panose="020F0502020204030204" pitchFamily="34" charset="0"/>
                <a:ea typeface="MS PGothic" panose="020B0600070205080204" pitchFamily="34" charset="-128"/>
              </a:rPr>
              <a:t>criminal intrusion of their sites by paying hackers, often called </a:t>
            </a:r>
            <a:r>
              <a:rPr lang="en-AU" altLang="en-US" i="1" dirty="0" smtClean="0">
                <a:latin typeface="Calibri" panose="020F0502020204030204" pitchFamily="34" charset="0"/>
                <a:ea typeface="MS PGothic" panose="020B0600070205080204" pitchFamily="34" charset="-128"/>
              </a:rPr>
              <a:t>white hatters</a:t>
            </a:r>
            <a:r>
              <a:rPr lang="en-AU" altLang="en-US" dirty="0" smtClean="0">
                <a:latin typeface="Calibri" panose="020F0502020204030204" pitchFamily="34" charset="0"/>
                <a:ea typeface="MS PGothic" panose="020B0600070205080204" pitchFamily="34" charset="-128"/>
              </a:rPr>
              <a:t>. </a:t>
            </a:r>
          </a:p>
          <a:p>
            <a:pPr lvl="1" eaLnBrk="1" hangingPunct="1">
              <a:buClr>
                <a:schemeClr val="accent1"/>
              </a:buClr>
              <a:buFont typeface="Arial" panose="020B0604020202020204" pitchFamily="34" charset="0"/>
              <a:buChar char="•"/>
            </a:pPr>
            <a:r>
              <a:rPr lang="en-AU" altLang="en-US" dirty="0" smtClean="0"/>
              <a:t>Businesses use the white hatters’ computer skills to identify weaknesses in the company’s information systems.</a:t>
            </a:r>
          </a:p>
          <a:p>
            <a:pPr lvl="1" eaLnBrk="1" hangingPunct="1">
              <a:buClr>
                <a:schemeClr val="accent1"/>
              </a:buClr>
              <a:buFont typeface="Arial" panose="020B0604020202020204" pitchFamily="34" charset="0"/>
              <a:buChar char="•"/>
            </a:pPr>
            <a:endParaRPr lang="en-AU" altLang="en-US" dirty="0" smtClean="0"/>
          </a:p>
          <a:p>
            <a:pPr lvl="0" eaLnBrk="1" hangingPunct="1">
              <a:buClr>
                <a:schemeClr val="accent1"/>
              </a:buClr>
              <a:buFont typeface="Arial" panose="020B0604020202020204" pitchFamily="34" charset="0"/>
              <a:buNone/>
            </a:pPr>
            <a:endParaRPr lang="en-US" altLang="en-US" dirty="0" smtClean="0"/>
          </a:p>
          <a:p>
            <a:pPr marL="0" indent="0" eaLnBrk="1" hangingPunct="1">
              <a:buNone/>
            </a:pPr>
            <a:r>
              <a:rPr lang="en-US" altLang="en-US" dirty="0" smtClean="0">
                <a:latin typeface="Calibri" panose="020F0502020204030204" pitchFamily="34" charset="0"/>
                <a:ea typeface="MS PGothic" panose="020B0600070205080204" pitchFamily="34" charset="-128"/>
              </a:rPr>
              <a:t>Since 2007, representatives from the United States and dozens of European countries have gathered annually for what is known as </a:t>
            </a:r>
            <a:r>
              <a:rPr lang="en-US" altLang="en-US" b="1" dirty="0" smtClean="0">
                <a:latin typeface="Calibri" panose="020F0502020204030204" pitchFamily="34" charset="0"/>
                <a:ea typeface="MS PGothic" panose="020B0600070205080204" pitchFamily="34" charset="-128"/>
              </a:rPr>
              <a:t>Data Privacy Day</a:t>
            </a:r>
            <a:r>
              <a:rPr lang="en-US" altLang="en-US" dirty="0" smtClean="0">
                <a:latin typeface="Calibri" panose="020F0502020204030204" pitchFamily="34" charset="0"/>
                <a:ea typeface="MS PGothic" panose="020B0600070205080204" pitchFamily="34" charset="-128"/>
              </a:rPr>
              <a:t>, held annually on January 28</a:t>
            </a:r>
            <a:r>
              <a:rPr lang="en-US" altLang="en-US" baseline="30000" dirty="0" smtClean="0">
                <a:latin typeface="Calibri" panose="020F0502020204030204" pitchFamily="34" charset="0"/>
                <a:ea typeface="MS PGothic" panose="020B0600070205080204" pitchFamily="34" charset="-128"/>
              </a:rPr>
              <a:t>th</a:t>
            </a:r>
            <a:r>
              <a:rPr lang="en-US" altLang="en-US" dirty="0" smtClean="0">
                <a:latin typeface="Calibri" panose="020F0502020204030204" pitchFamily="34" charset="0"/>
                <a:ea typeface="MS PGothic" panose="020B0600070205080204" pitchFamily="34" charset="-128"/>
              </a:rPr>
              <a:t>.</a:t>
            </a:r>
          </a:p>
          <a:p>
            <a:pPr lvl="1" eaLnBrk="1" hangingPunct="1">
              <a:buClr>
                <a:schemeClr val="accent1"/>
              </a:buClr>
              <a:buFont typeface="Arial" panose="020B0604020202020204" pitchFamily="34" charset="0"/>
              <a:buChar char="•"/>
            </a:pPr>
            <a:r>
              <a:rPr lang="en-US" altLang="en-US" dirty="0" smtClean="0"/>
              <a:t>To raise awareness and empower people to protect their privacy, control their digital footprint, and escalate the protection of privacy and data as everyone’s priority.</a:t>
            </a:r>
          </a:p>
          <a:p>
            <a:pPr lvl="1" eaLnBrk="1" hangingPunct="1">
              <a:buClr>
                <a:schemeClr val="accent1"/>
              </a:buClr>
              <a:buFont typeface="Arial" panose="020B0604020202020204" pitchFamily="34" charset="0"/>
              <a:buChar char="•"/>
            </a:pPr>
            <a:endParaRPr lang="en-US" altLang="en-US" dirty="0" smtClean="0"/>
          </a:p>
          <a:p>
            <a:pPr marL="0" indent="0" eaLnBrk="1" hangingPunct="1">
              <a:buNone/>
            </a:pPr>
            <a:r>
              <a:rPr lang="en-US" altLang="en-US" dirty="0" smtClean="0">
                <a:latin typeface="Calibri" panose="020F0502020204030204" pitchFamily="34" charset="0"/>
                <a:ea typeface="MS PGothic" panose="020B0600070205080204" pitchFamily="34" charset="-128"/>
              </a:rPr>
              <a:t>In 2014, leaders of the North Atlantic Treaty Organization (NATO) ratified a change in the organization’s mission of collective defense.</a:t>
            </a:r>
          </a:p>
          <a:p>
            <a:pPr eaLnBrk="1" hangingPunct="1">
              <a:buFont typeface="Arial" panose="020B0604020202020204" pitchFamily="34" charset="0"/>
              <a:buChar char="•"/>
            </a:pPr>
            <a:r>
              <a:rPr lang="en-US" altLang="en-US" sz="1050" dirty="0" smtClean="0">
                <a:latin typeface="Calibri" panose="020F0502020204030204" pitchFamily="34" charset="0"/>
                <a:ea typeface="MS PGothic" panose="020B0600070205080204" pitchFamily="34" charset="-128"/>
              </a:rPr>
              <a:t>For the first time, a cyberattack on any of the 28 NATO nations could be declared an attack on all of them.</a:t>
            </a:r>
          </a:p>
          <a:p>
            <a:pPr eaLnBrk="1" hangingPunct="1">
              <a:buFont typeface="Arial" panose="020B0604020202020204" pitchFamily="34" charset="0"/>
              <a:buChar char="•"/>
            </a:pPr>
            <a:endParaRPr lang="en-US" altLang="en-US" sz="1050" dirty="0" smtClean="0">
              <a:latin typeface="Calibri" panose="020F0502020204030204" pitchFamily="34" charset="0"/>
              <a:ea typeface="MS PGothic" panose="020B0600070205080204" pitchFamily="34" charset="-128"/>
            </a:endParaRPr>
          </a:p>
          <a:p>
            <a:pPr marL="0" indent="0" eaLnBrk="1" hangingPunct="1">
              <a:buNone/>
            </a:pPr>
            <a:r>
              <a:rPr lang="en-US" altLang="en-US" dirty="0" smtClean="0">
                <a:latin typeface="Calibri" panose="020F0502020204030204" pitchFamily="34" charset="0"/>
                <a:ea typeface="MS PGothic" panose="020B0600070205080204" pitchFamily="34" charset="-128"/>
              </a:rPr>
              <a:t>The European Union passed the General Data Protection Regulation in 2018. </a:t>
            </a:r>
          </a:p>
          <a:p>
            <a:pPr lvl="1" eaLnBrk="1" hangingPunct="1">
              <a:buClr>
                <a:schemeClr val="accent1"/>
              </a:buClr>
              <a:buFont typeface="Arial" panose="020B0604020202020204" pitchFamily="34" charset="0"/>
              <a:buChar char="•"/>
            </a:pPr>
            <a:r>
              <a:rPr lang="en-US" altLang="en-US" dirty="0" smtClean="0"/>
              <a:t>Applies to all companies that did business in any of the 28 countries that comprised the EU and the UK. </a:t>
            </a:r>
          </a:p>
          <a:p>
            <a:pPr lvl="1" eaLnBrk="1" hangingPunct="1">
              <a:buClr>
                <a:schemeClr val="accent1"/>
              </a:buClr>
              <a:buFont typeface="Arial" panose="020B0604020202020204" pitchFamily="34" charset="0"/>
              <a:buChar char="•"/>
            </a:pPr>
            <a:r>
              <a:rPr lang="en-US" altLang="en-US" dirty="0" smtClean="0"/>
              <a:t>Must disclose promptly when data had been breached. </a:t>
            </a:r>
          </a:p>
          <a:p>
            <a:pPr lvl="1" eaLnBrk="1" hangingPunct="1">
              <a:buClr>
                <a:schemeClr val="accent1"/>
              </a:buClr>
              <a:buFont typeface="Arial" panose="020B0604020202020204" pitchFamily="34" charset="0"/>
              <a:buChar char="•"/>
            </a:pPr>
            <a:endParaRPr lang="en-US" altLang="en-US" dirty="0" smtClean="0"/>
          </a:p>
          <a:p>
            <a:pPr marL="0" indent="0" eaLnBrk="1" hangingPunct="1">
              <a:buNone/>
            </a:pPr>
            <a:r>
              <a:rPr lang="en-US" altLang="en-US" dirty="0" smtClean="0">
                <a:latin typeface="Calibri" panose="020F0502020204030204" pitchFamily="34" charset="0"/>
                <a:ea typeface="MS PGothic" panose="020B0600070205080204" pitchFamily="34" charset="-128"/>
              </a:rPr>
              <a:t>Additional coordinated efforts by international governmental agencies are needed to better ensure that the threat of cyberattacks are thwarted.</a:t>
            </a:r>
          </a:p>
          <a:p>
            <a:pPr eaLnBrk="1" hangingPunct="1">
              <a:buFont typeface="Arial" panose="020B0604020202020204" pitchFamily="34" charset="0"/>
              <a:buChar char="•"/>
            </a:pPr>
            <a:endParaRPr lang="en-US" altLang="en-US" sz="1050" dirty="0" smtClean="0">
              <a:latin typeface="Calibri" panose="020F0502020204030204" pitchFamily="34" charset="0"/>
              <a:ea typeface="MS PGothic" panose="020B0600070205080204" pitchFamily="34" charset="-128"/>
            </a:endParaRPr>
          </a:p>
          <a:p>
            <a:pPr lvl="0" eaLnBrk="1" hangingPunct="1">
              <a:buClr>
                <a:schemeClr val="accent1"/>
              </a:buClr>
              <a:buFont typeface="Arial" panose="020B0604020202020204" pitchFamily="34" charset="0"/>
              <a:buNone/>
            </a:pPr>
            <a:endParaRPr lang="en-US" altLang="en-US" dirty="0" smtClean="0"/>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11</a:t>
            </a:fld>
            <a:endParaRPr lang="en-US" altLang="en-US"/>
          </a:p>
        </p:txBody>
      </p:sp>
    </p:spTree>
    <p:extLst>
      <p:ext uri="{BB962C8B-B14F-4D97-AF65-F5344CB8AC3E}">
        <p14:creationId xmlns:p14="http://schemas.microsoft.com/office/powerpoint/2010/main" val="204149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smtClean="0">
                <a:latin typeface="Calibri" panose="020F0502020204030204" pitchFamily="34" charset="0"/>
                <a:ea typeface="MS PGothic" panose="020B0600070205080204" pitchFamily="34" charset="-128"/>
              </a:rPr>
              <a:t>By 2018, Europe passed the </a:t>
            </a:r>
            <a:r>
              <a:rPr lang="en-US" altLang="en-US" i="1" dirty="0" smtClean="0">
                <a:latin typeface="Calibri" panose="020F0502020204030204" pitchFamily="34" charset="0"/>
                <a:ea typeface="MS PGothic" panose="020B0600070205080204" pitchFamily="34" charset="-128"/>
              </a:rPr>
              <a:t>General Data Protection Regulation:</a:t>
            </a:r>
          </a:p>
          <a:p>
            <a:pPr marL="548640" eaLnBrk="1" hangingPunct="1">
              <a:buFont typeface="Arial" panose="020B0604020202020204" pitchFamily="34" charset="0"/>
              <a:buChar char="•"/>
            </a:pPr>
            <a:r>
              <a:rPr lang="en-US" altLang="en-US" sz="2000" dirty="0" smtClean="0">
                <a:latin typeface="Calibri" panose="020F0502020204030204" pitchFamily="34" charset="0"/>
                <a:ea typeface="MS PGothic" panose="020B0600070205080204" pitchFamily="34" charset="-128"/>
              </a:rPr>
              <a:t>Regulated the processing of personal information of EU residents by an individual, a company, or an organization.</a:t>
            </a:r>
          </a:p>
          <a:p>
            <a:pPr marL="0" indent="0" eaLnBrk="1" hangingPunct="1">
              <a:buNone/>
            </a:pPr>
            <a:r>
              <a:rPr lang="en-US" altLang="en-US" dirty="0" smtClean="0">
                <a:latin typeface="Calibri" panose="020F0502020204030204" pitchFamily="34" charset="0"/>
                <a:ea typeface="MS PGothic" panose="020B0600070205080204" pitchFamily="34" charset="-128"/>
              </a:rPr>
              <a:t>In 1998, the United States passed </a:t>
            </a:r>
            <a:r>
              <a:rPr lang="en-US" altLang="en-US" i="1" dirty="0" smtClean="0">
                <a:latin typeface="Calibri" panose="020F0502020204030204" pitchFamily="34" charset="0"/>
                <a:ea typeface="MS PGothic" panose="020B0600070205080204" pitchFamily="34" charset="-128"/>
              </a:rPr>
              <a:t>Digital Millennium Copyright Act:</a:t>
            </a:r>
            <a:endParaRPr lang="en-US" altLang="en-US" dirty="0" smtClean="0">
              <a:latin typeface="Calibri" panose="020F0502020204030204" pitchFamily="34" charset="0"/>
              <a:ea typeface="MS PGothic" panose="020B0600070205080204" pitchFamily="34" charset="-128"/>
            </a:endParaRPr>
          </a:p>
          <a:p>
            <a:pPr marL="548640" lvl="1" indent="-233363" eaLnBrk="1" hangingPunct="1">
              <a:spcBef>
                <a:spcPts val="750"/>
              </a:spcBef>
              <a:buClr>
                <a:schemeClr val="accent1"/>
              </a:buClr>
              <a:buFont typeface="Arial" panose="020B0604020202020204" pitchFamily="34" charset="0"/>
              <a:buChar char="•"/>
            </a:pPr>
            <a:r>
              <a:rPr lang="en-US" altLang="en-US" dirty="0" smtClean="0">
                <a:latin typeface="Calibri" panose="020F0502020204030204" pitchFamily="34" charset="0"/>
                <a:cs typeface="Calibri" charset="0"/>
              </a:rPr>
              <a:t>Making it a crime to circumvent antipiracy measures built into most commercial software agreements between the manufacturers and their users.</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3</a:t>
            </a:fld>
            <a:endParaRPr lang="en-US" altLang="en-US"/>
          </a:p>
        </p:txBody>
      </p:sp>
    </p:spTree>
    <p:extLst>
      <p:ext uri="{BB962C8B-B14F-4D97-AF65-F5344CB8AC3E}">
        <p14:creationId xmlns:p14="http://schemas.microsoft.com/office/powerpoint/2010/main" val="2934955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smtClean="0"/>
              <a:t>Access to Stakeholders’ Personal Information</a:t>
            </a:r>
          </a:p>
          <a:p>
            <a:pPr marL="0" indent="0" eaLnBrk="1" hangingPunct="1">
              <a:buNone/>
            </a:pPr>
            <a:r>
              <a:rPr lang="en-US" altLang="en-US" sz="2400" dirty="0" smtClean="0">
                <a:latin typeface="Calibri" panose="020F0502020204030204" pitchFamily="34" charset="0"/>
                <a:ea typeface="MS PGothic" panose="020B0600070205080204" pitchFamily="34" charset="-128"/>
              </a:rPr>
              <a:t>Two major market stakeholders targeted by business organizations for the collection of information:</a:t>
            </a:r>
          </a:p>
          <a:p>
            <a:pPr lvl="1" eaLnBrk="1" hangingPunct="1">
              <a:buClr>
                <a:schemeClr val="accent1"/>
              </a:buClr>
              <a:buFont typeface="Arial" panose="020B0604020202020204" pitchFamily="34" charset="0"/>
              <a:buChar char="•"/>
            </a:pPr>
            <a:r>
              <a:rPr lang="en-US" altLang="en-US" dirty="0" smtClean="0"/>
              <a:t>Employees.</a:t>
            </a:r>
          </a:p>
          <a:p>
            <a:pPr lvl="1" eaLnBrk="1" hangingPunct="1">
              <a:buClr>
                <a:schemeClr val="accent1"/>
              </a:buClr>
              <a:buFont typeface="Arial" panose="020B0604020202020204" pitchFamily="34" charset="0"/>
              <a:buChar char="•"/>
            </a:pPr>
            <a:r>
              <a:rPr lang="en-US" altLang="en-US" dirty="0" smtClean="0"/>
              <a:t>Consumers.</a:t>
            </a:r>
          </a:p>
          <a:p>
            <a:pPr marL="342900" lvl="1" indent="0" eaLnBrk="1" hangingPunct="1">
              <a:buNone/>
            </a:pPr>
            <a:endParaRPr lang="en-US" altLang="en-US" dirty="0" smtClean="0"/>
          </a:p>
          <a:p>
            <a:pPr marL="0" indent="0" eaLnBrk="1" hangingPunct="1">
              <a:buNone/>
            </a:pPr>
            <a:r>
              <a:rPr lang="en-US" altLang="en-US" dirty="0" smtClean="0"/>
              <a:t>The employee-employer relationship is changing due to technological advances.</a:t>
            </a:r>
          </a:p>
          <a:p>
            <a:pPr lvl="1" eaLnBrk="1" hangingPunct="1">
              <a:buClr>
                <a:srgbClr val="FF0000"/>
              </a:buClr>
              <a:buFont typeface="Wingdings" panose="05000000000000000000" pitchFamily="2" charset="2"/>
              <a:buChar char="à"/>
            </a:pPr>
            <a:r>
              <a:rPr lang="en-US" altLang="en-US" dirty="0" smtClean="0">
                <a:sym typeface="Wingdings" panose="05000000000000000000" pitchFamily="2" charset="2"/>
              </a:rPr>
              <a:t>Example: </a:t>
            </a:r>
          </a:p>
          <a:p>
            <a:pPr lvl="1" eaLnBrk="1" hangingPunct="1">
              <a:buClr>
                <a:schemeClr val="accent1"/>
              </a:buClr>
              <a:buFont typeface="Arial" panose="020B0604020202020204" pitchFamily="34" charset="0"/>
              <a:buChar char="•"/>
            </a:pPr>
            <a:r>
              <a:rPr lang="en-US" altLang="en-US" dirty="0" smtClean="0"/>
              <a:t>Three Square Market.</a:t>
            </a:r>
          </a:p>
          <a:p>
            <a:pPr lvl="1" eaLnBrk="1" hangingPunct="1">
              <a:buClr>
                <a:schemeClr val="accent1"/>
              </a:buClr>
              <a:buFont typeface="Arial" panose="020B0604020202020204" pitchFamily="34" charset="0"/>
              <a:buChar char="•"/>
            </a:pPr>
            <a:endParaRPr lang="en-US" altLang="en-US" dirty="0" smtClean="0"/>
          </a:p>
          <a:p>
            <a:pPr marL="0" indent="0" eaLnBrk="1" hangingPunct="1">
              <a:spcAft>
                <a:spcPts val="1200"/>
              </a:spcAft>
              <a:buNone/>
            </a:pPr>
            <a:r>
              <a:rPr lang="en-US" altLang="en-US" dirty="0" smtClean="0">
                <a:latin typeface="Calibri" panose="020F0502020204030204" pitchFamily="34" charset="0"/>
                <a:ea typeface="MS PGothic" panose="020B0600070205080204" pitchFamily="34" charset="-128"/>
              </a:rPr>
              <a:t>Managers often find that their strong attraction to using big data can be at odds with the protection of individuals’ rights to their own information.</a:t>
            </a:r>
          </a:p>
          <a:p>
            <a:pPr lvl="1" eaLnBrk="1" hangingPunct="1">
              <a:buClr>
                <a:srgbClr val="FF0000"/>
              </a:buClr>
              <a:buFont typeface="Wingdings" panose="05000000000000000000" pitchFamily="2" charset="2"/>
              <a:buChar char="à"/>
            </a:pPr>
            <a:r>
              <a:rPr lang="en-US" altLang="en-US" dirty="0" smtClean="0">
                <a:sym typeface="Wingdings" panose="05000000000000000000" pitchFamily="2" charset="2"/>
              </a:rPr>
              <a:t>Example: </a:t>
            </a:r>
            <a:r>
              <a:rPr lang="en-US" altLang="en-US" dirty="0" smtClean="0"/>
              <a:t>Verizon.</a:t>
            </a:r>
          </a:p>
          <a:p>
            <a:pPr lvl="0" eaLnBrk="1" hangingPunct="1">
              <a:buClr>
                <a:schemeClr val="accent1"/>
              </a:buClr>
              <a:buFont typeface="Arial" panose="020B0604020202020204" pitchFamily="34" charset="0"/>
              <a:buNone/>
            </a:pPr>
            <a:endParaRPr lang="en-US" altLang="en-US" dirty="0" smtClean="0"/>
          </a:p>
          <a:p>
            <a:pPr lvl="1" eaLnBrk="1" hangingPunct="1">
              <a:buClr>
                <a:schemeClr val="accent1"/>
              </a:buClr>
              <a:buFont typeface="Arial" panose="020B0604020202020204" pitchFamily="34" charset="0"/>
              <a:buChar char="•"/>
            </a:pPr>
            <a:endParaRPr lang="en-US" altLang="en-US" dirty="0" smtClean="0"/>
          </a:p>
          <a:p>
            <a:pPr marL="0" indent="0" eaLnBrk="1" hangingPunct="1">
              <a:buNone/>
            </a:pPr>
            <a:r>
              <a:rPr lang="en-US" altLang="en-US" dirty="0" smtClean="0">
                <a:latin typeface="Calibri" panose="020F0502020204030204" pitchFamily="34" charset="0"/>
                <a:ea typeface="MS PGothic" panose="020B0600070205080204" pitchFamily="34" charset="-128"/>
              </a:rPr>
              <a:t>Consumers’ shopping habits are a rich source of data for businesses.</a:t>
            </a:r>
          </a:p>
          <a:p>
            <a:pPr lvl="1" eaLnBrk="1" hangingPunct="1">
              <a:buClr>
                <a:schemeClr val="accent1"/>
              </a:buClr>
              <a:buFont typeface="Arial" panose="020B0604020202020204" pitchFamily="34" charset="0"/>
              <a:buChar char="•"/>
            </a:pPr>
            <a:r>
              <a:rPr lang="en-US" altLang="en-US" dirty="0" smtClean="0"/>
              <a:t>Companies tracking </a:t>
            </a:r>
            <a:r>
              <a:rPr lang="en-US" altLang="en-US" i="1" dirty="0" smtClean="0"/>
              <a:t>big data</a:t>
            </a:r>
            <a:r>
              <a:rPr lang="en-US" altLang="en-US" dirty="0" smtClean="0"/>
              <a:t>, including personal meta-data, can pick out specific details about an individuals’ shopping habits, preferences or tendencies. </a:t>
            </a:r>
          </a:p>
          <a:p>
            <a:pPr marL="61913" indent="0" eaLnBrk="1" hangingPunct="1">
              <a:spcBef>
                <a:spcPts val="1200"/>
              </a:spcBef>
              <a:spcAft>
                <a:spcPts val="600"/>
              </a:spcAft>
              <a:buNone/>
            </a:pPr>
            <a:r>
              <a:rPr lang="en-US" altLang="en-US" sz="2400" b="1" dirty="0" smtClean="0">
                <a:latin typeface="Calibri" panose="020F0502020204030204" pitchFamily="34" charset="0"/>
                <a:ea typeface="MS PGothic" panose="020B0600070205080204" pitchFamily="34" charset="-128"/>
              </a:rPr>
              <a:t>Big data: </a:t>
            </a:r>
            <a:r>
              <a:rPr lang="en-US" altLang="en-US" sz="2400" dirty="0" smtClean="0">
                <a:latin typeface="Calibri" panose="020F0502020204030204" pitchFamily="34" charset="0"/>
                <a:ea typeface="MS PGothic" panose="020B0600070205080204" pitchFamily="34" charset="-128"/>
              </a:rPr>
              <a:t>Technology gives businesses access to a great deal of information.</a:t>
            </a:r>
          </a:p>
          <a:p>
            <a:pPr lvl="0" eaLnBrk="1" hangingPunct="1">
              <a:buClr>
                <a:schemeClr val="accent1"/>
              </a:buClr>
              <a:buFont typeface="Arial" panose="020B0604020202020204" pitchFamily="34" charset="0"/>
              <a:buNone/>
            </a:pPr>
            <a:endParaRPr lang="en-US" altLang="en-US" dirty="0" smtClean="0"/>
          </a:p>
          <a:p>
            <a:endParaRPr lang="en-US" b="1" dirty="0" smtClean="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4</a:t>
            </a:fld>
            <a:endParaRPr lang="en-US" altLang="en-US"/>
          </a:p>
        </p:txBody>
      </p:sp>
    </p:spTree>
    <p:extLst>
      <p:ext uri="{BB962C8B-B14F-4D97-AF65-F5344CB8AC3E}">
        <p14:creationId xmlns:p14="http://schemas.microsoft.com/office/powerpoint/2010/main" val="1617003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smtClean="0">
                <a:latin typeface="Calibri" panose="020F0502020204030204" pitchFamily="34" charset="0"/>
                <a:ea typeface="MS PGothic" panose="020B0600070205080204" pitchFamily="34" charset="-128"/>
              </a:rPr>
              <a:t>E-business:</a:t>
            </a:r>
          </a:p>
          <a:p>
            <a:pPr marL="800100" lvl="1" indent="-342900" eaLnBrk="1" hangingPunct="1">
              <a:spcBef>
                <a:spcPts val="0"/>
              </a:spcBef>
              <a:spcAft>
                <a:spcPts val="600"/>
              </a:spcAft>
              <a:buClr>
                <a:schemeClr val="accent1"/>
              </a:buClr>
              <a:buFont typeface="Arial" panose="020B0604020202020204" pitchFamily="34" charset="0"/>
              <a:buChar char="•"/>
            </a:pPr>
            <a:r>
              <a:rPr lang="en-US" altLang="en-US" dirty="0" smtClean="0"/>
              <a:t>Consists of buying and selling goods and services between businesses, organizations, and individuals electronically via Internet-based systems.</a:t>
            </a:r>
          </a:p>
          <a:p>
            <a:pPr marL="800100" lvl="1" indent="-342900" eaLnBrk="1" hangingPunct="1">
              <a:spcBef>
                <a:spcPts val="0"/>
              </a:spcBef>
              <a:spcAft>
                <a:spcPts val="600"/>
              </a:spcAft>
              <a:buClr>
                <a:schemeClr val="accent1"/>
              </a:buClr>
              <a:buFont typeface="Arial" panose="020B0604020202020204" pitchFamily="34" charset="0"/>
              <a:buChar char="•"/>
            </a:pPr>
            <a:r>
              <a:rPr lang="en-US" altLang="en-US" dirty="0" smtClean="0"/>
              <a:t>E-business revenue has increased at a faster pace than that of traditional, or non-electronic, business.</a:t>
            </a:r>
          </a:p>
          <a:p>
            <a:pPr marL="0" lvl="1" indent="0" eaLnBrk="1" hangingPunct="1">
              <a:buNone/>
            </a:pPr>
            <a:r>
              <a:rPr lang="en-US" altLang="en-US" b="1" dirty="0" smtClean="0"/>
              <a:t>	</a:t>
            </a:r>
            <a:r>
              <a:rPr lang="en-US" altLang="en-US" b="1" dirty="0" err="1" smtClean="0"/>
              <a:t>Omnichannel</a:t>
            </a:r>
            <a:r>
              <a:rPr lang="en-US" altLang="en-US" b="1" dirty="0" smtClean="0"/>
              <a:t>: </a:t>
            </a:r>
            <a:r>
              <a:rPr lang="en-US" altLang="en-US" dirty="0" smtClean="0"/>
              <a:t>the idea that every distribution channel must work together to deliver a unified and consistent customer </a:t>
            </a:r>
          </a:p>
          <a:p>
            <a:pPr marL="0" lvl="1" indent="0" eaLnBrk="1" hangingPunct="1">
              <a:buNone/>
            </a:pPr>
            <a:r>
              <a:rPr lang="en-US" altLang="en-US" dirty="0" smtClean="0"/>
              <a:t>	experience. </a:t>
            </a:r>
          </a:p>
          <a:p>
            <a:pPr lvl="1" eaLnBrk="1" hangingPunct="1">
              <a:buFont typeface="Arial" panose="020B0604020202020204" pitchFamily="34" charset="0"/>
              <a:buNone/>
            </a:pPr>
            <a:r>
              <a:rPr lang="en-US" altLang="en-US" dirty="0" smtClean="0">
                <a:solidFill>
                  <a:srgbClr val="FF0000"/>
                </a:solidFill>
                <a:sym typeface="Wingdings" panose="05000000000000000000" pitchFamily="2" charset="2"/>
              </a:rPr>
              <a:t> </a:t>
            </a:r>
            <a:r>
              <a:rPr lang="en-US" altLang="en-US" dirty="0" smtClean="0">
                <a:sym typeface="Wingdings" panose="05000000000000000000" pitchFamily="2" charset="2"/>
              </a:rPr>
              <a:t>Example: Amazon.</a:t>
            </a:r>
            <a:endParaRPr lang="en-US" altLang="en-US" dirty="0" smtClean="0"/>
          </a:p>
          <a:p>
            <a:pPr marL="800100" lvl="1" indent="-342900" eaLnBrk="1" hangingPunct="1">
              <a:spcBef>
                <a:spcPts val="0"/>
              </a:spcBef>
              <a:spcAft>
                <a:spcPts val="600"/>
              </a:spcAft>
              <a:buClr>
                <a:schemeClr val="accent1"/>
              </a:buClr>
              <a:buFont typeface="Arial" panose="020B0604020202020204" pitchFamily="34" charset="0"/>
              <a:buChar char="•"/>
            </a:pPr>
            <a:endParaRPr lang="en-US" altLang="en-US" dirty="0" smtClean="0"/>
          </a:p>
          <a:p>
            <a:pPr marL="0" lvl="0" indent="0" eaLnBrk="1" hangingPunct="1">
              <a:spcBef>
                <a:spcPts val="0"/>
              </a:spcBef>
              <a:spcAft>
                <a:spcPts val="600"/>
              </a:spcAft>
              <a:buClr>
                <a:schemeClr val="accent1"/>
              </a:buClr>
              <a:buFont typeface="Arial" panose="020B0604020202020204" pitchFamily="34" charset="0"/>
              <a:buNone/>
            </a:pPr>
            <a:r>
              <a:rPr lang="en-US" sz="2600" b="1" dirty="0" smtClean="0">
                <a:ea typeface="MS PGothic" charset="0"/>
                <a:cs typeface="Calibri" charset="0"/>
              </a:rPr>
              <a:t>Collaborative machines</a:t>
            </a:r>
            <a:r>
              <a:rPr lang="en-US" sz="2600" dirty="0" smtClean="0">
                <a:ea typeface="MS PGothic" charset="0"/>
                <a:cs typeface="Calibri" charset="0"/>
              </a:rPr>
              <a:t>: new breed of machines designed to work alongside people in close settings and changed how many small manufactures did business. </a:t>
            </a:r>
          </a:p>
          <a:p>
            <a:pPr lvl="1" eaLnBrk="1" hangingPunct="1">
              <a:buClr>
                <a:schemeClr val="accent1"/>
              </a:buClr>
              <a:buFont typeface="Arial" panose="020B0604020202020204" pitchFamily="34" charset="0"/>
              <a:buChar char="•"/>
              <a:defRPr/>
            </a:pPr>
            <a:r>
              <a:rPr lang="en-US" dirty="0" smtClean="0">
                <a:ea typeface="MS PGothic" charset="0"/>
                <a:cs typeface="Calibri" charset="0"/>
              </a:rPr>
              <a:t>Can replace workers that could be injured from doing the work previously assigned to humans. </a:t>
            </a:r>
          </a:p>
          <a:p>
            <a:pPr marL="512064" lvl="1" indent="-274320" eaLnBrk="1" hangingPunct="1">
              <a:buClr>
                <a:schemeClr val="accent1"/>
              </a:buClr>
              <a:buNone/>
              <a:defRPr/>
            </a:pPr>
            <a:r>
              <a:rPr lang="en-US" altLang="en-US" dirty="0" smtClean="0">
                <a:solidFill>
                  <a:srgbClr val="FF0000"/>
                </a:solidFill>
                <a:sym typeface="Wingdings" panose="05000000000000000000" pitchFamily="2" charset="2"/>
              </a:rPr>
              <a:t></a:t>
            </a:r>
            <a:r>
              <a:rPr lang="en-US" altLang="en-US" dirty="0" smtClean="0">
                <a:sym typeface="Wingdings" panose="05000000000000000000" pitchFamily="2" charset="2"/>
              </a:rPr>
              <a:t>Example: </a:t>
            </a:r>
            <a:r>
              <a:rPr lang="en-US" altLang="en-US" dirty="0" err="1" smtClean="0">
                <a:sym typeface="Wingdings" panose="05000000000000000000" pitchFamily="2" charset="2"/>
              </a:rPr>
              <a:t>Panek</a:t>
            </a:r>
            <a:r>
              <a:rPr lang="en-US" altLang="en-US" dirty="0" smtClean="0">
                <a:sym typeface="Wingdings" panose="05000000000000000000" pitchFamily="2" charset="2"/>
              </a:rPr>
              <a:t> Precision used a  robot to perform difficult tasks.</a:t>
            </a:r>
          </a:p>
          <a:p>
            <a:pPr marL="512064" lvl="1" indent="-274320" eaLnBrk="1" hangingPunct="1">
              <a:buClr>
                <a:schemeClr val="accent1"/>
              </a:buClr>
              <a:buNone/>
              <a:defRPr/>
            </a:pPr>
            <a:endParaRPr lang="en-US" sz="2600" dirty="0" smtClean="0">
              <a:ea typeface="MS PGothic" charset="0"/>
              <a:cs typeface="Calibri" charset="0"/>
              <a:sym typeface="Wingdings" panose="05000000000000000000" pitchFamily="2" charset="2"/>
            </a:endParaRPr>
          </a:p>
          <a:p>
            <a:pPr marL="54864" lvl="0" indent="-274320" eaLnBrk="1" hangingPunct="1">
              <a:buClr>
                <a:schemeClr val="accent1"/>
              </a:buClr>
              <a:buNone/>
              <a:defRPr/>
            </a:pPr>
            <a:r>
              <a:rPr lang="en-US" sz="2600" b="1" dirty="0" smtClean="0">
                <a:ea typeface="MS PGothic" charset="0"/>
                <a:cs typeface="Calibri" charset="0"/>
              </a:rPr>
              <a:t>Effects of automation on labor:</a:t>
            </a:r>
          </a:p>
          <a:p>
            <a:pPr marL="342900" lvl="1" indent="0" eaLnBrk="1" hangingPunct="1">
              <a:buNone/>
              <a:defRPr/>
            </a:pPr>
            <a:r>
              <a:rPr lang="en-US" dirty="0" smtClean="0">
                <a:ea typeface="MS PGothic" charset="0"/>
                <a:cs typeface="Calibri" charset="0"/>
              </a:rPr>
              <a:t>Threat: Job elimination:</a:t>
            </a:r>
          </a:p>
          <a:p>
            <a:pPr lvl="2" eaLnBrk="1" hangingPunct="1">
              <a:buClr>
                <a:schemeClr val="accent1"/>
              </a:buClr>
              <a:buFont typeface="Arial" panose="020B0604020202020204" pitchFamily="34" charset="0"/>
              <a:buChar char="•"/>
              <a:defRPr/>
            </a:pPr>
            <a:r>
              <a:rPr lang="en-US" sz="2000" dirty="0" smtClean="0">
                <a:ea typeface="MS PGothic" charset="0"/>
                <a:cs typeface="Calibri" charset="0"/>
              </a:rPr>
              <a:t>One-half of all jobs could be lost to automation within </a:t>
            </a:r>
            <a:r>
              <a:rPr lang="en-US" sz="2000" strike="sngStrike" dirty="0" smtClean="0">
                <a:ea typeface="MS PGothic" charset="0"/>
                <a:cs typeface="Calibri" charset="0"/>
              </a:rPr>
              <a:t>a</a:t>
            </a:r>
            <a:r>
              <a:rPr lang="en-US" sz="2000" dirty="0" smtClean="0">
                <a:ea typeface="MS PGothic" charset="0"/>
                <a:cs typeface="Calibri" charset="0"/>
              </a:rPr>
              <a:t> two decades (mostly middle-class workers: clerks and bookkeepers).</a:t>
            </a:r>
          </a:p>
          <a:p>
            <a:pPr marL="342900" lvl="1" indent="0" eaLnBrk="1" hangingPunct="1">
              <a:buNone/>
              <a:defRPr/>
            </a:pPr>
            <a:r>
              <a:rPr lang="en-US" dirty="0" smtClean="0">
                <a:ea typeface="MS PGothic" charset="0"/>
                <a:cs typeface="Calibri" charset="0"/>
              </a:rPr>
              <a:t>Unaffected: Safe jobs:</a:t>
            </a:r>
          </a:p>
          <a:p>
            <a:pPr lvl="2" eaLnBrk="1" hangingPunct="1">
              <a:buClr>
                <a:schemeClr val="accent1"/>
              </a:buClr>
              <a:buFont typeface="Arial" panose="020B0604020202020204" pitchFamily="34" charset="0"/>
              <a:buChar char="•"/>
              <a:defRPr/>
            </a:pPr>
            <a:r>
              <a:rPr lang="en-US" sz="2000" dirty="0" smtClean="0">
                <a:ea typeface="MS PGothic" charset="0"/>
                <a:cs typeface="Calibri" charset="0"/>
              </a:rPr>
              <a:t>Jobs that appear to be safe from a robotic takeover involve managing and developing people, and work that applies expertise to decision making, planning or creative work.</a:t>
            </a:r>
          </a:p>
          <a:p>
            <a:pPr marL="342900" lvl="1" indent="0" eaLnBrk="1" hangingPunct="1">
              <a:buNone/>
              <a:defRPr/>
            </a:pPr>
            <a:r>
              <a:rPr lang="en-US" dirty="0" smtClean="0">
                <a:ea typeface="MS PGothic" charset="0"/>
                <a:cs typeface="Calibri" charset="0"/>
              </a:rPr>
              <a:t>Creation: New jobs:</a:t>
            </a:r>
          </a:p>
          <a:p>
            <a:pPr lvl="2" eaLnBrk="1" hangingPunct="1">
              <a:buClr>
                <a:schemeClr val="accent1"/>
              </a:buClr>
              <a:buFont typeface="Arial" panose="020B0604020202020204" pitchFamily="34" charset="0"/>
              <a:buChar char="•"/>
              <a:defRPr/>
            </a:pPr>
            <a:r>
              <a:rPr lang="en-US" sz="2000" dirty="0" smtClean="0">
                <a:ea typeface="MS PGothic" charset="0"/>
                <a:cs typeface="Calibri" charset="0"/>
              </a:rPr>
              <a:t>The presence of technology might allow low-skilled workers to perform tasks previously assigned only to high-skilled employees.</a:t>
            </a:r>
          </a:p>
          <a:p>
            <a:pPr lvl="2" eaLnBrk="1" hangingPunct="1">
              <a:buClr>
                <a:schemeClr val="accent1"/>
              </a:buClr>
              <a:buFont typeface="Arial" panose="020B0604020202020204" pitchFamily="34" charset="0"/>
              <a:buChar char="•"/>
              <a:defRPr/>
            </a:pPr>
            <a:endParaRPr lang="en-US" sz="2000" dirty="0" smtClean="0">
              <a:ea typeface="MS PGothic" charset="0"/>
              <a:cs typeface="Calibri" charset="0"/>
            </a:endParaRPr>
          </a:p>
          <a:p>
            <a:pPr marL="0" indent="0" eaLnBrk="1" hangingPunct="1">
              <a:spcBef>
                <a:spcPts val="0"/>
              </a:spcBef>
              <a:spcAft>
                <a:spcPts val="1200"/>
              </a:spcAft>
              <a:buNone/>
              <a:defRPr/>
            </a:pPr>
            <a:r>
              <a:rPr lang="en-US" b="1" dirty="0" smtClean="0">
                <a:ea typeface="MS PGothic" charset="0"/>
              </a:rPr>
              <a:t>Artificial Intelligence</a:t>
            </a:r>
            <a:r>
              <a:rPr lang="en-US" dirty="0" smtClean="0">
                <a:ea typeface="MS PGothic" charset="0"/>
              </a:rPr>
              <a:t>: the ability of a digital computer or computer-controlled robot to perform tasks commonly associated with intelligent beings.</a:t>
            </a:r>
          </a:p>
          <a:p>
            <a:pPr lvl="1" eaLnBrk="1" hangingPunct="1">
              <a:spcBef>
                <a:spcPts val="0"/>
              </a:spcBef>
              <a:spcAft>
                <a:spcPts val="600"/>
              </a:spcAft>
              <a:buClr>
                <a:srgbClr val="FF0000"/>
              </a:buClr>
              <a:buFont typeface="Wingdings" charset="0"/>
              <a:buChar char="à"/>
              <a:defRPr/>
            </a:pPr>
            <a:r>
              <a:rPr lang="en-US" dirty="0" smtClean="0">
                <a:ea typeface="MS PGothic" charset="0"/>
                <a:cs typeface="Calibri" charset="0"/>
                <a:sym typeface="Wingdings" charset="0"/>
              </a:rPr>
              <a:t>Examples: </a:t>
            </a:r>
          </a:p>
          <a:p>
            <a:pPr lvl="1" eaLnBrk="1" hangingPunct="1">
              <a:spcBef>
                <a:spcPts val="0"/>
              </a:spcBef>
              <a:spcAft>
                <a:spcPts val="600"/>
              </a:spcAft>
              <a:buClr>
                <a:srgbClr val="FF0000"/>
              </a:buClr>
              <a:buFont typeface="Arial" panose="020B0604020202020204" pitchFamily="34" charset="0"/>
              <a:buChar char="•"/>
              <a:defRPr/>
            </a:pPr>
            <a:r>
              <a:rPr lang="en-US" dirty="0" smtClean="0">
                <a:ea typeface="MS PGothic" charset="0"/>
                <a:cs typeface="Calibri" charset="0"/>
              </a:rPr>
              <a:t>Royal Dutch Shell.</a:t>
            </a:r>
          </a:p>
          <a:p>
            <a:pPr lvl="1" eaLnBrk="1" hangingPunct="1">
              <a:spcBef>
                <a:spcPts val="0"/>
              </a:spcBef>
              <a:spcAft>
                <a:spcPts val="600"/>
              </a:spcAft>
              <a:buClr>
                <a:srgbClr val="FF0000"/>
              </a:buClr>
              <a:buFont typeface="Arial" panose="020B0604020202020204" pitchFamily="34" charset="0"/>
              <a:buChar char="•"/>
              <a:defRPr/>
            </a:pPr>
            <a:r>
              <a:rPr lang="en-US" dirty="0" smtClean="0">
                <a:ea typeface="MS PGothic" charset="0"/>
                <a:cs typeface="Calibri" charset="0"/>
              </a:rPr>
              <a:t>BlackRock.</a:t>
            </a:r>
          </a:p>
          <a:p>
            <a:pPr lvl="1" eaLnBrk="1" hangingPunct="1">
              <a:spcBef>
                <a:spcPts val="0"/>
              </a:spcBef>
              <a:spcAft>
                <a:spcPts val="600"/>
              </a:spcAft>
              <a:buClr>
                <a:srgbClr val="FF0000"/>
              </a:buClr>
              <a:buFont typeface="Arial" panose="020B0604020202020204" pitchFamily="34" charset="0"/>
              <a:buChar char="•"/>
              <a:defRPr/>
            </a:pPr>
            <a:r>
              <a:rPr lang="en-US" dirty="0" smtClean="0">
                <a:ea typeface="MS PGothic" charset="0"/>
                <a:cs typeface="Calibri" charset="0"/>
              </a:rPr>
              <a:t>Autonomous vehicles.</a:t>
            </a:r>
          </a:p>
          <a:p>
            <a:pPr lvl="0" eaLnBrk="1" hangingPunct="1">
              <a:buClr>
                <a:schemeClr val="accent1"/>
              </a:buClr>
              <a:buFont typeface="Arial" panose="020B0604020202020204" pitchFamily="34" charset="0"/>
              <a:buNone/>
              <a:defRPr/>
            </a:pPr>
            <a:endParaRPr lang="en-US" sz="2000" dirty="0" smtClean="0">
              <a:ea typeface="MS PGothic" charset="0"/>
              <a:cs typeface="Calibri" charset="0"/>
            </a:endParaRPr>
          </a:p>
          <a:p>
            <a:pPr marL="54864" lvl="0" indent="-274320" eaLnBrk="1" hangingPunct="1">
              <a:buClr>
                <a:schemeClr val="accent1"/>
              </a:buClr>
              <a:buNone/>
              <a:defRPr/>
            </a:pPr>
            <a:endParaRPr lang="en-US" dirty="0" smtClean="0">
              <a:ea typeface="MS PGothic" charset="0"/>
              <a:cs typeface="Calibri" charset="0"/>
            </a:endParaRPr>
          </a:p>
          <a:p>
            <a:pPr marL="0" lvl="0" indent="0" eaLnBrk="1" hangingPunct="1">
              <a:spcBef>
                <a:spcPts val="0"/>
              </a:spcBef>
              <a:spcAft>
                <a:spcPts val="600"/>
              </a:spcAft>
              <a:buClr>
                <a:schemeClr val="accent1"/>
              </a:buClr>
              <a:buFont typeface="Arial" panose="020B0604020202020204" pitchFamily="34" charset="0"/>
              <a:buNone/>
            </a:pPr>
            <a:endParaRPr lang="en-US" altLang="en-US" dirty="0" smtClean="0"/>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5</a:t>
            </a:fld>
            <a:endParaRPr lang="en-US" altLang="en-US"/>
          </a:p>
        </p:txBody>
      </p:sp>
    </p:spTree>
    <p:extLst>
      <p:ext uri="{BB962C8B-B14F-4D97-AF65-F5344CB8AC3E}">
        <p14:creationId xmlns:p14="http://schemas.microsoft.com/office/powerpoint/2010/main" val="1399462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0FDB1E-A1D9-49A9-9831-71D53FE777B1}" type="slidenum">
              <a:rPr lang="en-US" altLang="en-US" smtClean="0"/>
              <a:pPr>
                <a:defRPr/>
              </a:pPr>
              <a:t>6</a:t>
            </a:fld>
            <a:endParaRPr lang="en-US" altLang="en-US"/>
          </a:p>
        </p:txBody>
      </p:sp>
    </p:spTree>
    <p:extLst>
      <p:ext uri="{BB962C8B-B14F-4D97-AF65-F5344CB8AC3E}">
        <p14:creationId xmlns:p14="http://schemas.microsoft.com/office/powerpoint/2010/main" val="330961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smtClean="0">
                <a:latin typeface="Calibri" panose="020F0502020204030204" pitchFamily="34" charset="0"/>
                <a:ea typeface="MS PGothic" panose="020B0600070205080204" pitchFamily="34" charset="-128"/>
              </a:rPr>
              <a:t>Businesses often entrust the responsibility for managing information technology and its many privacy and security issues to the </a:t>
            </a:r>
            <a:r>
              <a:rPr lang="en-US" altLang="en-US" i="1" dirty="0" smtClean="0">
                <a:latin typeface="Calibri" panose="020F0502020204030204" pitchFamily="34" charset="0"/>
                <a:ea typeface="MS PGothic" panose="020B0600070205080204" pitchFamily="34" charset="-128"/>
              </a:rPr>
              <a:t>chief information officer (CIO).</a:t>
            </a:r>
          </a:p>
          <a:p>
            <a:pPr lvl="1" eaLnBrk="1" hangingPunct="1">
              <a:buClr>
                <a:schemeClr val="accent1"/>
              </a:buClr>
              <a:buFont typeface="Arial" panose="020B0604020202020204" pitchFamily="34" charset="0"/>
              <a:buChar char="•"/>
            </a:pPr>
            <a:r>
              <a:rPr lang="en-US" altLang="en-US" dirty="0" smtClean="0"/>
              <a:t>Or, individuals with similar titles: chief security officer or chief technology officer. </a:t>
            </a:r>
          </a:p>
          <a:p>
            <a:pPr lvl="1" eaLnBrk="1" hangingPunct="1">
              <a:buClr>
                <a:schemeClr val="accent1"/>
              </a:buClr>
              <a:buFont typeface="Arial" panose="020B0604020202020204" pitchFamily="34" charset="0"/>
              <a:buChar char="•"/>
            </a:pPr>
            <a:endParaRPr lang="en-US" altLang="en-US" dirty="0" smtClean="0"/>
          </a:p>
          <a:p>
            <a:pPr marL="0" indent="0" eaLnBrk="1" hangingPunct="1">
              <a:spcAft>
                <a:spcPts val="1200"/>
              </a:spcAft>
              <a:buNone/>
            </a:pPr>
            <a:r>
              <a:rPr lang="en-US" altLang="en-US" b="1" dirty="0" smtClean="0">
                <a:latin typeface="Calibri" panose="020F0502020204030204" pitchFamily="34" charset="0"/>
                <a:ea typeface="MS PGothic" panose="020B0600070205080204" pitchFamily="34" charset="-128"/>
              </a:rPr>
              <a:t>Cybercrime: </a:t>
            </a:r>
            <a:r>
              <a:rPr lang="en-US" altLang="en-US" dirty="0" smtClean="0">
                <a:latin typeface="Calibri" panose="020F0502020204030204" pitchFamily="34" charset="0"/>
                <a:ea typeface="MS PGothic" panose="020B0600070205080204" pitchFamily="34" charset="-128"/>
              </a:rPr>
              <a:t>criminal activity done using computers and the Internet.</a:t>
            </a:r>
          </a:p>
          <a:p>
            <a:pPr lvl="1" eaLnBrk="1" hangingPunct="1">
              <a:buClr>
                <a:srgbClr val="FF0000"/>
              </a:buClr>
              <a:buFont typeface="Wingdings" panose="05000000000000000000" pitchFamily="2" charset="2"/>
              <a:buChar char="à"/>
            </a:pPr>
            <a:r>
              <a:rPr lang="en-US" altLang="en-US" dirty="0" smtClean="0">
                <a:sym typeface="Wingdings" panose="05000000000000000000" pitchFamily="2" charset="2"/>
              </a:rPr>
              <a:t>Examples: </a:t>
            </a:r>
          </a:p>
          <a:p>
            <a:pPr lvl="1" eaLnBrk="1" hangingPunct="1">
              <a:buClr>
                <a:schemeClr val="accent1"/>
              </a:buClr>
              <a:buFont typeface="Arial" panose="020B0604020202020204" pitchFamily="34" charset="0"/>
              <a:buChar char="•"/>
            </a:pPr>
            <a:r>
              <a:rPr lang="en-US" altLang="en-US" dirty="0" smtClean="0"/>
              <a:t>Anything from downloading illegal music files to stealing millions of dollars from online bank accounts.</a:t>
            </a:r>
          </a:p>
          <a:p>
            <a:pPr lvl="1" eaLnBrk="1" hangingPunct="1">
              <a:buClr>
                <a:schemeClr val="accent1"/>
              </a:buClr>
              <a:buFont typeface="Arial" panose="020B0604020202020204" pitchFamily="34" charset="0"/>
              <a:buChar char="•"/>
            </a:pPr>
            <a:r>
              <a:rPr lang="en-US" altLang="en-US" dirty="0" smtClean="0"/>
              <a:t>Non-monetary offenses, such as creating and distributing viruses on other computers.</a:t>
            </a:r>
          </a:p>
          <a:p>
            <a:pPr lvl="1" eaLnBrk="1" hangingPunct="1">
              <a:buClr>
                <a:schemeClr val="accent1"/>
              </a:buClr>
              <a:buFont typeface="Arial" panose="020B0604020202020204" pitchFamily="34" charset="0"/>
              <a:buChar char="•"/>
            </a:pPr>
            <a:r>
              <a:rPr lang="en-US" altLang="en-US" dirty="0" smtClean="0"/>
              <a:t>Posting confidential business information on the Internet.</a:t>
            </a:r>
          </a:p>
          <a:p>
            <a:pPr lvl="1" eaLnBrk="1" hangingPunct="1">
              <a:buClr>
                <a:schemeClr val="accent1"/>
              </a:buClr>
              <a:buFont typeface="Arial" panose="020B0604020202020204" pitchFamily="34" charset="0"/>
              <a:buChar char="•"/>
            </a:pPr>
            <a:endParaRPr lang="en-US" altLang="en-US" sz="1000" dirty="0" smtClean="0"/>
          </a:p>
          <a:p>
            <a:pPr marL="0" indent="0" eaLnBrk="1" hangingPunct="1">
              <a:spcAft>
                <a:spcPts val="1200"/>
              </a:spcAft>
              <a:buNone/>
            </a:pPr>
            <a:r>
              <a:rPr lang="en-US" altLang="en-US" dirty="0" smtClean="0">
                <a:latin typeface="Calibri" panose="020F0502020204030204" pitchFamily="34" charset="0"/>
                <a:ea typeface="MS PGothic" panose="020B0600070205080204" pitchFamily="34" charset="-128"/>
              </a:rPr>
              <a:t>Committed by individuals or groups gaining unauthorized access to a business organization through its computer system. </a:t>
            </a:r>
          </a:p>
          <a:p>
            <a:pPr lvl="1" eaLnBrk="1" hangingPunct="1">
              <a:spcAft>
                <a:spcPts val="1200"/>
              </a:spcAft>
              <a:buClr>
                <a:schemeClr val="accent1"/>
              </a:buClr>
              <a:buFont typeface="Arial" panose="020B0604020202020204" pitchFamily="34" charset="0"/>
              <a:buChar char="•"/>
            </a:pPr>
            <a:r>
              <a:rPr lang="en-US" altLang="en-US" b="1" dirty="0" smtClean="0"/>
              <a:t>Hackers: </a:t>
            </a:r>
            <a:r>
              <a:rPr lang="en-US" altLang="en-US" dirty="0" smtClean="0"/>
              <a:t>Individuals, acting alone or in groups often with advanced technology training, who, for thrill or profit, breach a business’s information security system.</a:t>
            </a:r>
          </a:p>
          <a:p>
            <a:pPr lvl="0" eaLnBrk="1" hangingPunct="1">
              <a:buClr>
                <a:schemeClr val="accent1"/>
              </a:buClr>
              <a:buFont typeface="Arial" panose="020B0604020202020204" pitchFamily="34" charset="0"/>
              <a:buNone/>
            </a:pPr>
            <a:endParaRPr lang="en-US" altLang="en-US" sz="1000" dirty="0" smtClean="0"/>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2730563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0FDB1E-A1D9-49A9-9831-71D53FE777B1}" type="slidenum">
              <a:rPr lang="en-US" altLang="en-US" smtClean="0"/>
              <a:pPr>
                <a:defRPr/>
              </a:pPr>
              <a:t>8</a:t>
            </a:fld>
            <a:endParaRPr lang="en-US" altLang="en-US"/>
          </a:p>
        </p:txBody>
      </p:sp>
    </p:spTree>
    <p:extLst>
      <p:ext uri="{BB962C8B-B14F-4D97-AF65-F5344CB8AC3E}">
        <p14:creationId xmlns:p14="http://schemas.microsoft.com/office/powerpoint/2010/main" val="2152497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9</a:t>
            </a:fld>
            <a:endParaRPr lang="en-US" altLang="en-US"/>
          </a:p>
        </p:txBody>
      </p:sp>
    </p:spTree>
    <p:extLst>
      <p:ext uri="{BB962C8B-B14F-4D97-AF65-F5344CB8AC3E}">
        <p14:creationId xmlns:p14="http://schemas.microsoft.com/office/powerpoint/2010/main" val="3889762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smtClean="0">
                <a:latin typeface="Calibri" panose="020F0502020204030204" pitchFamily="34" charset="0"/>
                <a:ea typeface="MS PGothic" panose="020B0600070205080204" pitchFamily="34" charset="-128"/>
              </a:rPr>
              <a:t>In 2016, </a:t>
            </a:r>
            <a:r>
              <a:rPr lang="en-US" altLang="en-US" dirty="0" err="1" smtClean="0">
                <a:latin typeface="Calibri" panose="020F0502020204030204" pitchFamily="34" charset="0"/>
                <a:ea typeface="MS PGothic" panose="020B0600070205080204" pitchFamily="34" charset="-128"/>
              </a:rPr>
              <a:t>Hiscox</a:t>
            </a:r>
            <a:r>
              <a:rPr lang="en-US" altLang="en-US" dirty="0" smtClean="0">
                <a:latin typeface="Calibri" panose="020F0502020204030204" pitchFamily="34" charset="0"/>
                <a:ea typeface="MS PGothic" panose="020B0600070205080204" pitchFamily="34" charset="-128"/>
              </a:rPr>
              <a:t> Insurance reported that cybercrime cost the global economy over $450 billion.</a:t>
            </a:r>
          </a:p>
          <a:p>
            <a:pPr marL="0" indent="0" eaLnBrk="1" hangingPunct="1">
              <a:buNone/>
            </a:pPr>
            <a:r>
              <a:rPr lang="en-US" altLang="en-US" dirty="0" smtClean="0">
                <a:latin typeface="Calibri" panose="020F0502020204030204" pitchFamily="34" charset="0"/>
                <a:ea typeface="MS PGothic" panose="020B0600070205080204" pitchFamily="34" charset="-128"/>
              </a:rPr>
              <a:t>The </a:t>
            </a:r>
            <a:r>
              <a:rPr lang="en-US" altLang="en-US" dirty="0" err="1" smtClean="0">
                <a:latin typeface="Calibri" panose="020F0502020204030204" pitchFamily="34" charset="0"/>
                <a:ea typeface="MS PGothic" panose="020B0600070205080204" pitchFamily="34" charset="-128"/>
              </a:rPr>
              <a:t>Ponemon</a:t>
            </a:r>
            <a:r>
              <a:rPr lang="en-US" altLang="en-US" dirty="0" smtClean="0">
                <a:latin typeface="Calibri" panose="020F0502020204030204" pitchFamily="34" charset="0"/>
                <a:ea typeface="MS PGothic" panose="020B0600070205080204" pitchFamily="34" charset="-128"/>
              </a:rPr>
              <a:t> Institute stated that:</a:t>
            </a:r>
          </a:p>
          <a:p>
            <a:pPr eaLnBrk="1" hangingPunct="1">
              <a:buFont typeface="Arial" panose="020B0604020202020204" pitchFamily="34" charset="0"/>
              <a:buChar char="•"/>
            </a:pPr>
            <a:r>
              <a:rPr lang="en-US" altLang="en-US" sz="1200" dirty="0" smtClean="0">
                <a:latin typeface="Calibri" panose="020F0502020204030204" pitchFamily="34" charset="0"/>
                <a:ea typeface="MS PGothic" panose="020B0600070205080204" pitchFamily="34" charset="-128"/>
              </a:rPr>
              <a:t>In the United States, the average cost of a data breach was over $7 million.</a:t>
            </a:r>
          </a:p>
          <a:p>
            <a:pPr eaLnBrk="1" hangingPunct="1">
              <a:buFont typeface="Arial" panose="020B0604020202020204" pitchFamily="34" charset="0"/>
              <a:buChar char="•"/>
            </a:pPr>
            <a:r>
              <a:rPr lang="en-US" altLang="en-US" sz="1200" dirty="0" smtClean="0">
                <a:latin typeface="Calibri" panose="020F0502020204030204" pitchFamily="34" charset="0"/>
                <a:ea typeface="MS PGothic" panose="020B0600070205080204" pitchFamily="34" charset="-128"/>
              </a:rPr>
              <a:t>Most costs were incurred during intrusion detection and when attempting to recover.</a:t>
            </a:r>
          </a:p>
          <a:p>
            <a:pPr eaLnBrk="1" hangingPunct="1">
              <a:buFont typeface="Arial" panose="020B0604020202020204" pitchFamily="34" charset="0"/>
              <a:buChar char="•"/>
            </a:pPr>
            <a:r>
              <a:rPr lang="en-US" altLang="en-US" sz="1200" dirty="0" smtClean="0">
                <a:latin typeface="Calibri" panose="020F0502020204030204" pitchFamily="34" charset="0"/>
                <a:ea typeface="MS PGothic" panose="020B0600070205080204" pitchFamily="34" charset="-128"/>
              </a:rPr>
              <a:t>Significant costs were attributed to disruption of the business organization’s computer systems.</a:t>
            </a:r>
          </a:p>
          <a:p>
            <a:pPr eaLnBrk="1" hangingPunct="1">
              <a:buFont typeface="Arial" panose="020B0604020202020204" pitchFamily="34" charset="0"/>
              <a:buChar char="•"/>
            </a:pPr>
            <a:r>
              <a:rPr lang="en-US" altLang="en-US" sz="1200" dirty="0" smtClean="0">
                <a:latin typeface="Calibri" panose="020F0502020204030204" pitchFamily="34" charset="0"/>
                <a:ea typeface="MS PGothic" panose="020B0600070205080204" pitchFamily="34" charset="-128"/>
              </a:rPr>
              <a:t>Breaches also resulted in regulatory fines, legal costs, and an increase in the average cost for each lost or stolen record containing sensitive and confidential information.</a:t>
            </a:r>
          </a:p>
          <a:p>
            <a:pPr eaLnBrk="1" hangingPunct="1">
              <a:buFont typeface="Arial" panose="020B0604020202020204" pitchFamily="34" charset="0"/>
              <a:buChar char="•"/>
            </a:pPr>
            <a:endParaRPr lang="en-US" altLang="en-US" sz="1200"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Ransomware attack</a:t>
            </a:r>
            <a:r>
              <a:rPr lang="en-US" altLang="en-US" dirty="0" smtClean="0">
                <a:latin typeface="Calibri" panose="020F0502020204030204" pitchFamily="34" charset="0"/>
                <a:ea typeface="MS PGothic" panose="020B0600070205080204" pitchFamily="34" charset="-128"/>
              </a:rPr>
              <a:t>: a kind of cyberattack in which malware locks the data on a victim’s computer and demands payment to decrypt the data.</a:t>
            </a:r>
          </a:p>
          <a:p>
            <a:pPr eaLnBrk="1" hangingPunct="1">
              <a:buFont typeface="Arial" panose="020B0604020202020204" pitchFamily="34" charset="0"/>
              <a:buChar char="•"/>
            </a:pPr>
            <a:r>
              <a:rPr lang="en-US" altLang="en-US" sz="1050" dirty="0" smtClean="0">
                <a:latin typeface="Calibri" panose="020F0502020204030204" pitchFamily="34" charset="0"/>
                <a:ea typeface="MS PGothic" panose="020B0600070205080204" pitchFamily="34" charset="-128"/>
              </a:rPr>
              <a:t>Responsible for 51 percent of all cyberattack incidents in 2017.</a:t>
            </a:r>
          </a:p>
          <a:p>
            <a:pPr eaLnBrk="1" hangingPunct="1">
              <a:buFont typeface="Arial" panose="020B0604020202020204" pitchFamily="34" charset="0"/>
              <a:buChar char="•"/>
            </a:pPr>
            <a:r>
              <a:rPr lang="en-US" altLang="en-US" sz="1050" dirty="0" smtClean="0">
                <a:latin typeface="Calibri" panose="020F0502020204030204" pitchFamily="34" charset="0"/>
                <a:ea typeface="MS PGothic" panose="020B0600070205080204" pitchFamily="34" charset="-128"/>
              </a:rPr>
              <a:t>Average amount paid by victims of ransomware was $1,077.</a:t>
            </a:r>
          </a:p>
          <a:p>
            <a:pPr eaLnBrk="1" hangingPunct="1">
              <a:buFont typeface="Arial" panose="020B0604020202020204" pitchFamily="34" charset="0"/>
              <a:buChar char="•"/>
            </a:pPr>
            <a:endParaRPr lang="en-US" altLang="en-US" sz="1050" dirty="0" smtClean="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b="1" dirty="0" smtClean="0">
                <a:latin typeface="Calibri" panose="020F0502020204030204" pitchFamily="34" charset="0"/>
                <a:ea typeface="MS PGothic" panose="020B0600070205080204" pitchFamily="34" charset="-128"/>
              </a:rPr>
              <a:t>According to McKinsey &amp; Company, companies were struggling with their capabilities</a:t>
            </a:r>
            <a:r>
              <a:rPr lang="en-US" altLang="en-US" dirty="0" smtClean="0">
                <a:latin typeface="Calibri" panose="020F0502020204030204" pitchFamily="34" charset="0"/>
                <a:ea typeface="MS PGothic" panose="020B0600070205080204" pitchFamily="34" charset="-128"/>
              </a:rPr>
              <a:t> to keep up with criminals when it came to cyber-risk management.</a:t>
            </a:r>
          </a:p>
          <a:p>
            <a:pPr lvl="1" eaLnBrk="1" hangingPunct="1">
              <a:buClr>
                <a:schemeClr val="accent1"/>
              </a:buClr>
              <a:buFont typeface="Arial" panose="020B0604020202020204" pitchFamily="34" charset="0"/>
              <a:buChar char="•"/>
            </a:pPr>
            <a:r>
              <a:rPr lang="en-US" altLang="en-US" dirty="0" smtClean="0"/>
              <a:t>As more and more highly visible breaches occurred with growing regularity, most technology executives believed that they were losing ground to </a:t>
            </a:r>
            <a:r>
              <a:rPr lang="en-US" altLang="en-US" dirty="0" err="1" smtClean="0"/>
              <a:t>cyberattackers</a:t>
            </a:r>
            <a:r>
              <a:rPr lang="en-US" altLang="en-US" dirty="0" smtClean="0"/>
              <a:t>.</a:t>
            </a:r>
          </a:p>
          <a:p>
            <a:pPr eaLnBrk="1" hangingPunct="1">
              <a:buFont typeface="Arial" panose="020B0604020202020204" pitchFamily="34" charset="0"/>
              <a:buChar char="•"/>
            </a:pPr>
            <a:endParaRPr lang="en-US" altLang="en-US" sz="1050" dirty="0" smtClean="0">
              <a:latin typeface="Calibri" panose="020F0502020204030204" pitchFamily="34" charset="0"/>
              <a:ea typeface="MS PGothic" panose="020B0600070205080204" pitchFamily="34" charset="-128"/>
            </a:endParaRPr>
          </a:p>
          <a:p>
            <a:pPr eaLnBrk="1" hangingPunct="1">
              <a:buFont typeface="Arial" panose="020B0604020202020204" pitchFamily="34" charset="0"/>
              <a:buChar char="•"/>
            </a:pPr>
            <a:endParaRPr lang="en-US" altLang="en-US" sz="1200" dirty="0" smtClean="0">
              <a:latin typeface="Calibri" panose="020F0502020204030204" pitchFamily="34" charset="0"/>
              <a:ea typeface="MS PGothic" panose="020B0600070205080204" pitchFamily="34" charset="-128"/>
            </a:endParaRP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10</a:t>
            </a:fld>
            <a:endParaRPr lang="en-US" altLang="en-US"/>
          </a:p>
        </p:txBody>
      </p:sp>
    </p:spTree>
    <p:extLst>
      <p:ext uri="{BB962C8B-B14F-4D97-AF65-F5344CB8AC3E}">
        <p14:creationId xmlns:p14="http://schemas.microsoft.com/office/powerpoint/2010/main" val="166418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1066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533400" y="497214"/>
            <a:ext cx="8229600" cy="645786"/>
          </a:xfrm>
          <a:prstGeom prst="rect">
            <a:avLst/>
          </a:prstGeom>
        </p:spPr>
        <p:txBody>
          <a:bodyPr/>
          <a:lstStyle>
            <a:lvl1pPr>
              <a:defRPr sz="3400" b="1">
                <a:solidFill>
                  <a:srgbClr val="125F9A"/>
                </a:solidFill>
                <a:latin typeface="+mn-lt"/>
              </a:defRPr>
            </a:lvl1pPr>
          </a:lstStyle>
          <a:p>
            <a:pPr algn="ctr"/>
            <a:r>
              <a:rPr lang="en-GB" dirty="0"/>
              <a:t>Chapter 12</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12-</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0" y="3048000"/>
            <a:ext cx="21336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286000" y="3124200"/>
            <a:ext cx="22098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4724400" y="3048000"/>
            <a:ext cx="22860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7239000" y="3048000"/>
            <a:ext cx="15240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16"/>
          </p:nvPr>
        </p:nvSpPr>
        <p:spPr>
          <a:xfrm>
            <a:off x="533400" y="5029200"/>
            <a:ext cx="3962400" cy="83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761462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1066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533400" y="497214"/>
            <a:ext cx="8229600" cy="645786"/>
          </a:xfrm>
          <a:prstGeom prst="rect">
            <a:avLst/>
          </a:prstGeom>
        </p:spPr>
        <p:txBody>
          <a:bodyPr/>
          <a:lstStyle>
            <a:lvl1pPr>
              <a:defRPr sz="3400" b="1">
                <a:solidFill>
                  <a:srgbClr val="125F9A"/>
                </a:solidFill>
                <a:latin typeface="+mn-lt"/>
              </a:defRPr>
            </a:lvl1pPr>
          </a:lstStyle>
          <a:p>
            <a:pPr algn="ctr"/>
            <a:r>
              <a:rPr lang="en-GB" dirty="0"/>
              <a:t>Chapter 12</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12-</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0" y="3048000"/>
            <a:ext cx="21336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286000" y="3124200"/>
            <a:ext cx="22098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4724400" y="3048000"/>
            <a:ext cx="22860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7239000" y="3048000"/>
            <a:ext cx="15240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16"/>
          </p:nvPr>
        </p:nvSpPr>
        <p:spPr>
          <a:xfrm>
            <a:off x="533400" y="5029200"/>
            <a:ext cx="3962400" cy="83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474314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1066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533400" y="497214"/>
            <a:ext cx="8229600" cy="645786"/>
          </a:xfrm>
          <a:prstGeom prst="rect">
            <a:avLst/>
          </a:prstGeom>
        </p:spPr>
        <p:txBody>
          <a:bodyPr/>
          <a:lstStyle>
            <a:lvl1pPr>
              <a:defRPr sz="3400" b="1">
                <a:solidFill>
                  <a:srgbClr val="125F9A"/>
                </a:solidFill>
                <a:latin typeface="+mn-lt"/>
              </a:defRPr>
            </a:lvl1pPr>
          </a:lstStyle>
          <a:p>
            <a:pPr algn="ctr"/>
            <a:r>
              <a:rPr lang="en-GB" dirty="0"/>
              <a:t>Chapter 12</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12-</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0" y="3048000"/>
            <a:ext cx="21336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286000" y="3124200"/>
            <a:ext cx="22098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4724400" y="3048000"/>
            <a:ext cx="2286000" cy="1371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7239000" y="3048000"/>
            <a:ext cx="1524000" cy="137160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6"/>
          </p:nvPr>
        </p:nvSpPr>
        <p:spPr>
          <a:xfrm>
            <a:off x="533400" y="5029200"/>
            <a:ext cx="3962400" cy="83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510562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12-</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12-</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627446"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12-</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smtClean="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4" r:id="rId12"/>
    <p:sldLayoutId id="2147484695" r:id="rId13"/>
    <p:sldLayoutId id="2147484696" r:id="rId14"/>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slide" Target="slide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839913"/>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12</a:t>
            </a:r>
          </a:p>
        </p:txBody>
      </p:sp>
      <p:sp>
        <p:nvSpPr>
          <p:cNvPr id="6" name="Title 3"/>
          <p:cNvSpPr>
            <a:spLocks noGrp="1"/>
          </p:cNvSpPr>
          <p:nvPr>
            <p:ph type="title"/>
          </p:nvPr>
        </p:nvSpPr>
        <p:spPr>
          <a:xfrm>
            <a:off x="459446" y="2652053"/>
            <a:ext cx="8229600" cy="1258455"/>
          </a:xfrm>
          <a:prstGeom prst="rect">
            <a:avLst/>
          </a:prstGeom>
        </p:spPr>
        <p:txBody>
          <a:bodyPr/>
          <a:lstStyle>
            <a:lvl1pPr>
              <a:defRPr/>
            </a:lvl1pPr>
          </a:lstStyle>
          <a:p>
            <a:pPr algn="ctr"/>
            <a:r>
              <a:rPr lang="en-US" altLang="en-US" sz="4800" b="1" dirty="0">
                <a:solidFill>
                  <a:schemeClr val="accent1"/>
                </a:solidFill>
                <a:effectLst>
                  <a:outerShdw blurRad="38100" dist="38100" dir="2700000" algn="tl">
                    <a:srgbClr val="C0C0C0">
                      <a:alpha val="42745"/>
                    </a:srgbClr>
                  </a:outerShdw>
                </a:effectLst>
                <a:latin typeface="+mn-lt"/>
                <a:ea typeface="ＭＳ Ｐゴシック" charset="-128"/>
              </a:rPr>
              <a:t>Regulating and Managing Information Technology</a:t>
            </a:r>
            <a:endParaRPr lang="en-GB" sz="4800" b="1" dirty="0">
              <a:solidFill>
                <a:schemeClr val="accent1"/>
              </a:solidFill>
              <a:effectLst>
                <a:outerShdw blurRad="38100" dist="38100" dir="2700000" algn="tl">
                  <a:srgbClr val="C0C0C0">
                    <a:alpha val="42745"/>
                  </a:srgbClr>
                </a:outerShdw>
              </a:effectLst>
              <a:latin typeface="+mn-lt"/>
            </a:endParaRPr>
          </a:p>
        </p:txBody>
      </p:sp>
      <p:pic>
        <p:nvPicPr>
          <p:cNvPr id="3891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14800"/>
            <a:ext cx="28956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0" y="6477000"/>
            <a:ext cx="9144000" cy="290286"/>
          </a:xfrm>
        </p:spPr>
        <p:txBody>
          <a:bodyPr/>
          <a:lstStyle/>
          <a:p>
            <a:r>
              <a:rPr lang="en-US" altLang="en-US" sz="900" dirty="0">
                <a:solidFill>
                  <a:srgbClr val="125F9A"/>
                </a:solidFill>
                <a:effectLst/>
                <a:latin typeface="Calibri" charset="0"/>
              </a:rPr>
              <a:t>©</a:t>
            </a:r>
            <a:r>
              <a:rPr lang="en-US" altLang="en-US" sz="900" dirty="0" smtClean="0">
                <a:solidFill>
                  <a:srgbClr val="125F9A"/>
                </a:solidFill>
                <a:effectLst/>
                <a:latin typeface="Calibri" charset="0"/>
              </a:rPr>
              <a:t>2020 </a:t>
            </a:r>
            <a:r>
              <a:rPr lang="en-US" altLang="en-US" sz="900" dirty="0">
                <a:solidFill>
                  <a:srgbClr val="125F9A"/>
                </a:solidFill>
                <a:effectLst/>
                <a:latin typeface="Calibri" charset="0"/>
              </a:rPr>
              <a:t>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76321800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6893"/>
            <a:ext cx="8229600" cy="533707"/>
          </a:xfrm>
          <a:prstGeom prst="rect">
            <a:avLst/>
          </a:prstGeom>
        </p:spPr>
        <p:txBody>
          <a:bodyPr/>
          <a:lstStyle>
            <a:lvl1pPr>
              <a:defRPr/>
            </a:lvl1pPr>
          </a:lstStyle>
          <a:p>
            <a:pPr algn="ctr" eaLnBrk="1" hangingPunct="1"/>
            <a:r>
              <a:rPr lang="en-US" altLang="en-US" dirty="0"/>
              <a:t>Costs of </a:t>
            </a:r>
            <a:r>
              <a:rPr lang="en-US" altLang="en-US" dirty="0" smtClean="0"/>
              <a:t>Cybercrime</a:t>
            </a:r>
            <a:r>
              <a:rPr lang="en-US" altLang="en-US" sz="800" dirty="0" smtClean="0"/>
              <a:t>1</a:t>
            </a:r>
            <a:endParaRPr lang="en-US" altLang="en-US" dirty="0"/>
          </a:p>
        </p:txBody>
      </p:sp>
      <p:sp>
        <p:nvSpPr>
          <p:cNvPr id="55298" name="Content Placeholder 2"/>
          <p:cNvSpPr>
            <a:spLocks noGrp="1"/>
          </p:cNvSpPr>
          <p:nvPr>
            <p:ph type="body" sz="quarter" idx="10"/>
          </p:nvPr>
        </p:nvSpPr>
        <p:spPr bwMode="auto">
          <a:xfrm>
            <a:off x="533400" y="1295400"/>
            <a:ext cx="6324600" cy="24694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50000"/>
              </a:lnSpc>
              <a:buNone/>
            </a:pPr>
            <a:r>
              <a:rPr lang="en-US" altLang="en-US" sz="3200" b="1" dirty="0" err="1" smtClean="0">
                <a:latin typeface="Calibri" panose="020F0502020204030204" pitchFamily="34" charset="0"/>
                <a:ea typeface="MS PGothic" panose="020B0600070205080204" pitchFamily="34" charset="-128"/>
              </a:rPr>
              <a:t>Hiscox</a:t>
            </a:r>
            <a:r>
              <a:rPr lang="en-US" altLang="en-US" sz="3200" b="1" dirty="0" smtClean="0">
                <a:latin typeface="Calibri" panose="020F0502020204030204" pitchFamily="34" charset="0"/>
                <a:ea typeface="MS PGothic" panose="020B0600070205080204" pitchFamily="34" charset="-128"/>
              </a:rPr>
              <a:t> Insurance report</a:t>
            </a:r>
            <a:endParaRPr lang="en-US" altLang="en-US" sz="3200" b="1" dirty="0">
              <a:latin typeface="Calibri" panose="020F0502020204030204" pitchFamily="34" charset="0"/>
              <a:ea typeface="MS PGothic" panose="020B0600070205080204" pitchFamily="34" charset="-128"/>
            </a:endParaRPr>
          </a:p>
          <a:p>
            <a:pPr marL="0" indent="0" eaLnBrk="1" hangingPunct="1">
              <a:lnSpc>
                <a:spcPct val="150000"/>
              </a:lnSpc>
              <a:buNone/>
            </a:pPr>
            <a:r>
              <a:rPr lang="en-US" altLang="en-US" sz="3200" b="1" dirty="0" smtClean="0">
                <a:latin typeface="Calibri" panose="020F0502020204030204" pitchFamily="34" charset="0"/>
                <a:ea typeface="MS PGothic" panose="020B0600070205080204" pitchFamily="34" charset="-128"/>
              </a:rPr>
              <a:t>Ransomware Attack</a:t>
            </a:r>
          </a:p>
          <a:p>
            <a:pPr marL="0" indent="0" eaLnBrk="1" hangingPunct="1">
              <a:lnSpc>
                <a:spcPct val="150000"/>
              </a:lnSpc>
              <a:spcBef>
                <a:spcPts val="0"/>
              </a:spcBef>
              <a:spcAft>
                <a:spcPts val="1200"/>
              </a:spcAft>
              <a:buNone/>
            </a:pPr>
            <a:r>
              <a:rPr lang="en-US" altLang="en-US" sz="3200" b="1" dirty="0" smtClean="0">
                <a:latin typeface="Calibri" panose="020F0502020204030204" pitchFamily="34" charset="0"/>
                <a:ea typeface="MS PGothic" panose="020B0600070205080204" pitchFamily="34" charset="-128"/>
              </a:rPr>
              <a:t>Most companies are behind on their security efforts</a:t>
            </a:r>
            <a:endParaRPr lang="en-US" altLang="en-US" sz="3200" b="1" dirty="0"/>
          </a:p>
          <a:p>
            <a:pPr marL="0" indent="0" eaLnBrk="1" hangingPunct="1">
              <a:buNone/>
            </a:pPr>
            <a:endParaRPr lang="en-US" altLang="en-US" dirty="0" smtClean="0">
              <a:latin typeface="Calibri" panose="020F0502020204030204" pitchFamily="34" charset="0"/>
              <a:ea typeface="MS PGothic" panose="020B0600070205080204" pitchFamily="34" charset="-128"/>
            </a:endParaRPr>
          </a:p>
        </p:txBody>
      </p:sp>
      <p:pic>
        <p:nvPicPr>
          <p:cNvPr id="55301" name="Picture 1"/>
          <p:cNvPicPr>
            <a:picLocks noChangeAspect="1"/>
          </p:cNvPicPr>
          <p:nvPr/>
        </p:nvPicPr>
        <p:blipFill>
          <a:blip r:embed="rId3">
            <a:extLst>
              <a:ext uri="{28A0092B-C50C-407E-A947-70E740481C1C}">
                <a14:useLocalDpi xmlns:a14="http://schemas.microsoft.com/office/drawing/2010/main" val="0"/>
              </a:ext>
            </a:extLst>
          </a:blip>
          <a:srcRect t="15561" b="17570"/>
          <a:stretch>
            <a:fillRect/>
          </a:stretch>
        </p:blipFill>
        <p:spPr bwMode="auto">
          <a:xfrm>
            <a:off x="7202073" y="1166586"/>
            <a:ext cx="1862098" cy="1881414"/>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4616193"/>
            <a:ext cx="2286000" cy="1615440"/>
          </a:xfrm>
          <a:prstGeom prst="rect">
            <a:avLst/>
          </a:prstGeom>
        </p:spPr>
      </p:pic>
      <p:pic>
        <p:nvPicPr>
          <p:cNvPr id="7"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4069424"/>
            <a:ext cx="3124200" cy="209364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703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381000" y="152400"/>
            <a:ext cx="8229600" cy="533707"/>
          </a:xfrm>
          <a:prstGeom prst="rect">
            <a:avLst/>
          </a:prstGeom>
        </p:spPr>
        <p:txBody>
          <a:bodyPr/>
          <a:lstStyle>
            <a:lvl1pPr>
              <a:defRPr/>
            </a:lvl1pPr>
          </a:lstStyle>
          <a:p>
            <a:pPr algn="ctr" eaLnBrk="1" hangingPunct="1"/>
            <a:r>
              <a:rPr lang="en-US" altLang="en-US" dirty="0" smtClean="0"/>
              <a:t>Business and Government </a:t>
            </a:r>
            <a:r>
              <a:rPr lang="en-US" altLang="en-US" dirty="0"/>
              <a:t>Efforts to Combat </a:t>
            </a:r>
            <a:r>
              <a:rPr lang="en-US" altLang="en-US" dirty="0" smtClean="0"/>
              <a:t>Cybercrime</a:t>
            </a:r>
            <a:r>
              <a:rPr lang="en-US" altLang="en-US" sz="800" dirty="0" smtClean="0"/>
              <a:t>1</a:t>
            </a:r>
            <a:endParaRPr lang="en-US" altLang="en-US" dirty="0"/>
          </a:p>
        </p:txBody>
      </p:sp>
      <p:sp>
        <p:nvSpPr>
          <p:cNvPr id="62466" name="Content Placeholder 2"/>
          <p:cNvSpPr>
            <a:spLocks noGrp="1"/>
          </p:cNvSpPr>
          <p:nvPr>
            <p:ph type="body" sz="quarter" idx="10"/>
          </p:nvPr>
        </p:nvSpPr>
        <p:spPr bwMode="auto">
          <a:xfrm>
            <a:off x="609600" y="1447800"/>
            <a:ext cx="7315200" cy="3733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AU" altLang="en-US" i="1" dirty="0" smtClean="0">
                <a:latin typeface="Calibri" panose="020F0502020204030204" pitchFamily="34" charset="0"/>
                <a:ea typeface="MS PGothic" panose="020B0600070205080204" pitchFamily="34" charset="-128"/>
              </a:rPr>
              <a:t>Incident-response </a:t>
            </a:r>
            <a:r>
              <a:rPr lang="en-AU" altLang="en-US" i="1" dirty="0">
                <a:latin typeface="Calibri" panose="020F0502020204030204" pitchFamily="34" charset="0"/>
                <a:ea typeface="MS PGothic" panose="020B0600070205080204" pitchFamily="34" charset="-128"/>
              </a:rPr>
              <a:t>plan for </a:t>
            </a:r>
            <a:r>
              <a:rPr lang="en-AU" altLang="en-US" i="1" dirty="0" smtClean="0">
                <a:latin typeface="Calibri" panose="020F0502020204030204" pitchFamily="34" charset="0"/>
                <a:ea typeface="MS PGothic" panose="020B0600070205080204" pitchFamily="34" charset="-128"/>
              </a:rPr>
              <a:t>cyberattacks</a:t>
            </a:r>
            <a:endParaRPr lang="en-AU" altLang="en-US" dirty="0">
              <a:latin typeface="Calibri" panose="020F0502020204030204" pitchFamily="34" charset="0"/>
              <a:ea typeface="MS PGothic" panose="020B0600070205080204" pitchFamily="34" charset="-128"/>
            </a:endParaRPr>
          </a:p>
          <a:p>
            <a:pPr marL="0" indent="0" eaLnBrk="1" hangingPunct="1">
              <a:buNone/>
            </a:pPr>
            <a:endParaRPr lang="en-AU" altLang="en-US" i="1" dirty="0" smtClean="0">
              <a:latin typeface="Calibri" panose="020F0502020204030204" pitchFamily="34" charset="0"/>
              <a:ea typeface="MS PGothic" panose="020B0600070205080204" pitchFamily="34" charset="-128"/>
            </a:endParaRPr>
          </a:p>
          <a:p>
            <a:pPr marL="0" indent="0" eaLnBrk="1" hangingPunct="1">
              <a:buNone/>
            </a:pPr>
            <a:r>
              <a:rPr lang="en-AU" altLang="en-US" i="1" dirty="0" smtClean="0">
                <a:latin typeface="Calibri" panose="020F0502020204030204" pitchFamily="34" charset="0"/>
                <a:ea typeface="MS PGothic" panose="020B0600070205080204" pitchFamily="34" charset="-128"/>
              </a:rPr>
              <a:t>White hatters</a:t>
            </a:r>
            <a:endParaRPr lang="en-AU" altLang="en-US" dirty="0">
              <a:latin typeface="Calibri" panose="020F0502020204030204" pitchFamily="34" charset="0"/>
              <a:ea typeface="MS PGothic" panose="020B0600070205080204" pitchFamily="34" charset="-128"/>
            </a:endParaRPr>
          </a:p>
          <a:p>
            <a:pPr marL="0" indent="0" eaLnBrk="1" hangingPunct="1">
              <a:buNone/>
            </a:pPr>
            <a:endParaRPr lang="en-US" altLang="en-US" dirty="0" smtClean="0">
              <a:latin typeface="Calibri" panose="020F0502020204030204" pitchFamily="34" charset="0"/>
              <a:ea typeface="MS PGothic" panose="020B0600070205080204" pitchFamily="34" charset="-128"/>
            </a:endParaRPr>
          </a:p>
          <a:p>
            <a:pPr marL="0" indent="0" eaLnBrk="1" hangingPunct="1">
              <a:buNone/>
            </a:pPr>
            <a:r>
              <a:rPr lang="en-US" altLang="en-US" dirty="0" smtClean="0">
                <a:latin typeface="Calibri" panose="020F0502020204030204" pitchFamily="34" charset="0"/>
                <a:ea typeface="MS PGothic" panose="020B0600070205080204" pitchFamily="34" charset="-128"/>
              </a:rPr>
              <a:t>North </a:t>
            </a:r>
            <a:r>
              <a:rPr lang="en-US" altLang="en-US" dirty="0">
                <a:latin typeface="Calibri" panose="020F0502020204030204" pitchFamily="34" charset="0"/>
                <a:ea typeface="MS PGothic" panose="020B0600070205080204" pitchFamily="34" charset="-128"/>
              </a:rPr>
              <a:t>Atlantic Treaty Organization (NATO) ratified a change in the organization’s mission of collective </a:t>
            </a:r>
            <a:r>
              <a:rPr lang="en-US" altLang="en-US" dirty="0" smtClean="0">
                <a:latin typeface="Calibri" panose="020F0502020204030204" pitchFamily="34" charset="0"/>
                <a:ea typeface="MS PGothic" panose="020B0600070205080204" pitchFamily="34" charset="-128"/>
              </a:rPr>
              <a:t>defense</a:t>
            </a:r>
          </a:p>
          <a:p>
            <a:pPr marL="0" indent="0" eaLnBrk="1" hangingPunct="1">
              <a:buNone/>
            </a:pPr>
            <a:endParaRPr lang="en-US" altLang="en-US" dirty="0" smtClean="0">
              <a:latin typeface="Calibri" panose="020F0502020204030204" pitchFamily="34" charset="0"/>
              <a:ea typeface="MS PGothic" panose="020B0600070205080204" pitchFamily="34" charset="-128"/>
            </a:endParaRPr>
          </a:p>
          <a:p>
            <a:pPr marL="0" indent="0" eaLnBrk="1" hangingPunct="1">
              <a:buNone/>
            </a:pPr>
            <a:r>
              <a:rPr lang="en-US" altLang="en-US" dirty="0" smtClean="0">
                <a:latin typeface="Calibri" panose="020F0502020204030204" pitchFamily="34" charset="0"/>
                <a:ea typeface="MS PGothic" panose="020B0600070205080204" pitchFamily="34" charset="-128"/>
              </a:rPr>
              <a:t>European </a:t>
            </a:r>
            <a:r>
              <a:rPr lang="en-US" altLang="en-US" dirty="0">
                <a:latin typeface="Calibri" panose="020F0502020204030204" pitchFamily="34" charset="0"/>
                <a:ea typeface="MS PGothic" panose="020B0600070205080204" pitchFamily="34" charset="-128"/>
              </a:rPr>
              <a:t>Union passed the General Data Protection Regulation</a:t>
            </a:r>
            <a:endParaRPr lang="en-AU" altLang="en-US" dirty="0" smtClean="0">
              <a:latin typeface="Calibri" panose="020F0502020204030204" pitchFamily="34" charset="0"/>
              <a:ea typeface="MS PGothic" panose="020B0600070205080204" pitchFamily="34" charset="-128"/>
            </a:endParaRPr>
          </a:p>
        </p:txBody>
      </p:sp>
      <p:pic>
        <p:nvPicPr>
          <p:cNvPr id="6246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6872" y="1600200"/>
            <a:ext cx="1953718" cy="12954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5981" y="5334000"/>
            <a:ext cx="1219200" cy="69400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66000" y="3733800"/>
            <a:ext cx="1549181" cy="1140436"/>
          </a:xfrm>
          <a:prstGeom prst="rect">
            <a:avLst/>
          </a:prstGeom>
        </p:spPr>
      </p:pic>
    </p:spTree>
    <p:extLst>
      <p:ext uri="{BB962C8B-B14F-4D97-AF65-F5344CB8AC3E}">
        <p14:creationId xmlns:p14="http://schemas.microsoft.com/office/powerpoint/2010/main" val="685127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839913"/>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12</a:t>
            </a:r>
          </a:p>
        </p:txBody>
      </p:sp>
      <p:sp>
        <p:nvSpPr>
          <p:cNvPr id="6" name="Title 3"/>
          <p:cNvSpPr>
            <a:spLocks noGrp="1"/>
          </p:cNvSpPr>
          <p:nvPr>
            <p:ph type="title"/>
          </p:nvPr>
        </p:nvSpPr>
        <p:spPr>
          <a:xfrm>
            <a:off x="459446" y="2652053"/>
            <a:ext cx="8229600" cy="1258455"/>
          </a:xfrm>
          <a:prstGeom prst="rect">
            <a:avLst/>
          </a:prstGeom>
        </p:spPr>
        <p:txBody>
          <a:bodyPr/>
          <a:lstStyle>
            <a:lvl1pPr>
              <a:defRPr/>
            </a:lvl1pPr>
          </a:lstStyle>
          <a:p>
            <a:pPr algn="ctr"/>
            <a:r>
              <a:rPr lang="en-US" altLang="en-US" sz="4800" b="1" dirty="0">
                <a:solidFill>
                  <a:schemeClr val="accent1"/>
                </a:solidFill>
                <a:effectLst>
                  <a:outerShdw blurRad="38100" dist="38100" dir="2700000" algn="tl">
                    <a:srgbClr val="C0C0C0">
                      <a:alpha val="42745"/>
                    </a:srgbClr>
                  </a:outerShdw>
                </a:effectLst>
                <a:latin typeface="+mn-lt"/>
                <a:ea typeface="ＭＳ Ｐゴシック" charset="-128"/>
              </a:rPr>
              <a:t>Regulating and Managing Information Technology</a:t>
            </a:r>
            <a:endParaRPr lang="en-GB" sz="4800" b="1" dirty="0">
              <a:solidFill>
                <a:schemeClr val="accent1"/>
              </a:solidFill>
              <a:effectLst>
                <a:outerShdw blurRad="38100" dist="38100" dir="2700000" algn="tl">
                  <a:srgbClr val="C0C0C0">
                    <a:alpha val="42745"/>
                  </a:srgbClr>
                </a:outerShdw>
              </a:effectLst>
              <a:latin typeface="+mn-lt"/>
            </a:endParaRPr>
          </a:p>
        </p:txBody>
      </p:sp>
      <p:pic>
        <p:nvPicPr>
          <p:cNvPr id="3891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14800"/>
            <a:ext cx="28956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0" y="6477000"/>
            <a:ext cx="9144000" cy="290286"/>
          </a:xfrm>
        </p:spPr>
        <p:txBody>
          <a:bodyPr/>
          <a:lstStyle/>
          <a:p>
            <a:r>
              <a:rPr lang="en-US" altLang="en-US" sz="900" dirty="0">
                <a:solidFill>
                  <a:srgbClr val="125F9A"/>
                </a:solidFill>
                <a:effectLst/>
                <a:latin typeface="Calibri" charset="0"/>
              </a:rPr>
              <a:t>©</a:t>
            </a:r>
            <a:r>
              <a:rPr lang="en-US" altLang="en-US" sz="900" dirty="0" smtClean="0">
                <a:solidFill>
                  <a:srgbClr val="125F9A"/>
                </a:solidFill>
                <a:effectLst/>
                <a:latin typeface="Calibri" charset="0"/>
              </a:rPr>
              <a:t>2020 </a:t>
            </a:r>
            <a:r>
              <a:rPr lang="en-US" altLang="en-US" sz="900" dirty="0">
                <a:solidFill>
                  <a:srgbClr val="125F9A"/>
                </a:solidFill>
                <a:effectLst/>
                <a:latin typeface="Calibri" charset="0"/>
              </a:rPr>
              <a:t>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141493612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381000" y="381001"/>
            <a:ext cx="8229600" cy="609600"/>
          </a:xfrm>
          <a:prstGeom prst="rect">
            <a:avLst/>
          </a:prstGeom>
        </p:spPr>
        <p:txBody>
          <a:bodyPr/>
          <a:lstStyle>
            <a:lvl1pPr>
              <a:defRPr/>
            </a:lvl1pPr>
          </a:lstStyle>
          <a:p>
            <a:pPr algn="ctr" eaLnBrk="1" hangingPunct="1">
              <a:lnSpc>
                <a:spcPct val="110000"/>
              </a:lnSpc>
              <a:spcBef>
                <a:spcPts val="750"/>
              </a:spcBef>
            </a:pPr>
            <a:r>
              <a:rPr lang="en-US" altLang="en-US" dirty="0">
                <a:latin typeface="Calibri" panose="020F0502020204030204" pitchFamily="34" charset="0"/>
              </a:rPr>
              <a:t>Government </a:t>
            </a:r>
            <a:r>
              <a:rPr lang="en-US" altLang="en-US" dirty="0" smtClean="0">
                <a:latin typeface="Calibri" panose="020F0502020204030204" pitchFamily="34" charset="0"/>
              </a:rPr>
              <a:t>Regulation of Technology</a:t>
            </a:r>
            <a:r>
              <a:rPr lang="en-US" altLang="en-US" sz="800" dirty="0" smtClean="0">
                <a:latin typeface="Calibri" panose="020F0502020204030204" pitchFamily="34" charset="0"/>
              </a:rPr>
              <a:t>1</a:t>
            </a:r>
            <a:endParaRPr lang="en-US" altLang="en-US" dirty="0">
              <a:latin typeface="Calibri" panose="020F0502020204030204" pitchFamily="34" charset="0"/>
            </a:endParaRPr>
          </a:p>
        </p:txBody>
      </p:sp>
      <p:sp>
        <p:nvSpPr>
          <p:cNvPr id="47106" name="Content Placeholder 2"/>
          <p:cNvSpPr>
            <a:spLocks noGrp="1"/>
          </p:cNvSpPr>
          <p:nvPr>
            <p:ph type="body" sz="quarter" idx="10"/>
          </p:nvPr>
        </p:nvSpPr>
        <p:spPr bwMode="auto">
          <a:xfrm>
            <a:off x="609600" y="1295400"/>
            <a:ext cx="6237514"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buClr>
                <a:schemeClr val="accent1"/>
              </a:buClr>
              <a:buFont typeface="Arial" panose="020B0604020202020204" pitchFamily="34" charset="0"/>
              <a:buChar char="•"/>
            </a:pPr>
            <a:r>
              <a:rPr lang="en-US" altLang="en-US" sz="3200" b="1" dirty="0" smtClean="0"/>
              <a:t>Right to be forgotten</a:t>
            </a:r>
          </a:p>
          <a:p>
            <a:pPr lvl="1" eaLnBrk="1" hangingPunct="1">
              <a:buClr>
                <a:schemeClr val="accent1"/>
              </a:buClr>
              <a:buFont typeface="Arial" panose="020B0604020202020204" pitchFamily="34" charset="0"/>
              <a:buChar char="•"/>
            </a:pPr>
            <a:endParaRPr lang="en-US" altLang="en-US" sz="3200" dirty="0" smtClean="0"/>
          </a:p>
          <a:p>
            <a:pPr lvl="1" eaLnBrk="1" hangingPunct="1">
              <a:buClr>
                <a:schemeClr val="accent1"/>
              </a:buClr>
              <a:buFont typeface="Arial" panose="020B0604020202020204" pitchFamily="34" charset="0"/>
              <a:buChar char="•"/>
            </a:pPr>
            <a:r>
              <a:rPr lang="en-US" altLang="en-US" sz="3200" b="1" dirty="0" smtClean="0"/>
              <a:t>Intellectual property</a:t>
            </a:r>
          </a:p>
          <a:p>
            <a:pPr lvl="1" eaLnBrk="1" hangingPunct="1">
              <a:buClr>
                <a:schemeClr val="accent1"/>
              </a:buClr>
              <a:buFont typeface="Arial" panose="020B0604020202020204" pitchFamily="34" charset="0"/>
              <a:buChar char="•"/>
            </a:pPr>
            <a:endParaRPr lang="en-US" altLang="en-US" sz="3200" b="1" dirty="0"/>
          </a:p>
          <a:p>
            <a:pPr lvl="1" eaLnBrk="1" hangingPunct="1">
              <a:buClr>
                <a:schemeClr val="accent1"/>
              </a:buClr>
              <a:buFont typeface="Arial" panose="020B0604020202020204" pitchFamily="34" charset="0"/>
              <a:buChar char="•"/>
            </a:pPr>
            <a:r>
              <a:rPr lang="en-US" altLang="en-US" sz="3200" b="1" dirty="0" smtClean="0"/>
              <a:t>Software piracy</a:t>
            </a:r>
            <a:endParaRPr lang="en-US" altLang="en-US" sz="3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7114" y="4476157"/>
            <a:ext cx="2296886" cy="2000843"/>
          </a:xfrm>
          <a:prstGeom prst="rect">
            <a:avLst/>
          </a:prstGeom>
        </p:spPr>
      </p:pic>
    </p:spTree>
    <p:extLst>
      <p:ext uri="{BB962C8B-B14F-4D97-AF65-F5344CB8AC3E}">
        <p14:creationId xmlns:p14="http://schemas.microsoft.com/office/powerpoint/2010/main" val="23430892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19100" y="304800"/>
            <a:ext cx="8229601" cy="640695"/>
          </a:xfrm>
          <a:prstGeom prst="rect">
            <a:avLst/>
          </a:prstGeom>
        </p:spPr>
        <p:txBody>
          <a:bodyPr/>
          <a:lstStyle>
            <a:lvl1pPr>
              <a:defRPr/>
            </a:lvl1pPr>
          </a:lstStyle>
          <a:p>
            <a:pPr algn="ctr" eaLnBrk="1" hangingPunct="1"/>
            <a:r>
              <a:rPr lang="en-US" altLang="en-US" dirty="0"/>
              <a:t>Government </a:t>
            </a:r>
            <a:r>
              <a:rPr lang="en-US" altLang="en-US" dirty="0" smtClean="0"/>
              <a:t>Regulation of Technology</a:t>
            </a:r>
            <a:r>
              <a:rPr lang="en-US" altLang="en-US" sz="800" dirty="0" smtClean="0"/>
              <a:t>2</a:t>
            </a:r>
            <a:endParaRPr lang="en-US" altLang="en-US" dirty="0"/>
          </a:p>
        </p:txBody>
      </p:sp>
      <p:sp>
        <p:nvSpPr>
          <p:cNvPr id="49154" name="Content Placeholder 2"/>
          <p:cNvSpPr>
            <a:spLocks noGrp="1"/>
          </p:cNvSpPr>
          <p:nvPr>
            <p:ph type="body" sz="quarter" idx="10"/>
          </p:nvPr>
        </p:nvSpPr>
        <p:spPr bwMode="auto">
          <a:xfrm>
            <a:off x="609599" y="1371600"/>
            <a:ext cx="4876801" cy="3733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smtClean="0">
                <a:latin typeface="Calibri" panose="020F0502020204030204" pitchFamily="34" charset="0"/>
                <a:ea typeface="MS PGothic" panose="020B0600070205080204" pitchFamily="34" charset="-128"/>
              </a:rPr>
              <a:t>By 2018, Europe passed the </a:t>
            </a:r>
            <a:r>
              <a:rPr lang="en-US" altLang="en-US" sz="3200" i="1" dirty="0" smtClean="0">
                <a:latin typeface="Calibri" panose="020F0502020204030204" pitchFamily="34" charset="0"/>
                <a:ea typeface="MS PGothic" panose="020B0600070205080204" pitchFamily="34" charset="-128"/>
              </a:rPr>
              <a:t>General Data Protection </a:t>
            </a:r>
            <a:r>
              <a:rPr lang="en-US" altLang="en-US" sz="3200" i="1" dirty="0" smtClean="0">
                <a:latin typeface="Calibri" panose="020F0502020204030204" pitchFamily="34" charset="0"/>
                <a:ea typeface="MS PGothic" panose="020B0600070205080204" pitchFamily="34" charset="-128"/>
              </a:rPr>
              <a:t>Regulation</a:t>
            </a:r>
            <a:endParaRPr lang="en-US" altLang="en-US" sz="3200" i="1" dirty="0" smtClean="0">
              <a:latin typeface="Calibri" panose="020F0502020204030204" pitchFamily="34" charset="0"/>
              <a:ea typeface="MS PGothic" panose="020B0600070205080204" pitchFamily="34" charset="-128"/>
            </a:endParaRPr>
          </a:p>
          <a:p>
            <a:pPr marL="0" indent="0" eaLnBrk="1" hangingPunct="1">
              <a:buNone/>
            </a:pPr>
            <a:endParaRPr lang="en-US" altLang="en-US" sz="3200" dirty="0" smtClean="0">
              <a:latin typeface="Calibri" panose="020F0502020204030204" pitchFamily="34" charset="0"/>
              <a:ea typeface="MS PGothic" panose="020B0600070205080204" pitchFamily="34" charset="-128"/>
            </a:endParaRPr>
          </a:p>
          <a:p>
            <a:pPr marL="0" indent="0" eaLnBrk="1" hangingPunct="1">
              <a:buNone/>
            </a:pPr>
            <a:endParaRPr lang="en-US" altLang="en-US" sz="3200" dirty="0" smtClean="0">
              <a:latin typeface="Calibri" panose="020F0502020204030204" pitchFamily="34" charset="0"/>
              <a:ea typeface="MS PGothic" panose="020B0600070205080204" pitchFamily="34" charset="-128"/>
            </a:endParaRPr>
          </a:p>
          <a:p>
            <a:pPr marL="0" indent="0" eaLnBrk="1" hangingPunct="1">
              <a:buNone/>
            </a:pPr>
            <a:r>
              <a:rPr lang="en-US" altLang="en-US" sz="3200" dirty="0" smtClean="0">
                <a:latin typeface="Calibri" panose="020F0502020204030204" pitchFamily="34" charset="0"/>
                <a:ea typeface="MS PGothic" panose="020B0600070205080204" pitchFamily="34" charset="-128"/>
              </a:rPr>
              <a:t>In </a:t>
            </a:r>
            <a:r>
              <a:rPr lang="en-US" altLang="en-US" sz="3200" dirty="0">
                <a:latin typeface="Calibri" panose="020F0502020204030204" pitchFamily="34" charset="0"/>
                <a:ea typeface="MS PGothic" panose="020B0600070205080204" pitchFamily="34" charset="-128"/>
              </a:rPr>
              <a:t>1998, the United States passed </a:t>
            </a:r>
            <a:r>
              <a:rPr lang="en-US" altLang="en-US" sz="3200" i="1" dirty="0">
                <a:latin typeface="Calibri" panose="020F0502020204030204" pitchFamily="34" charset="0"/>
                <a:ea typeface="MS PGothic" panose="020B0600070205080204" pitchFamily="34" charset="-128"/>
              </a:rPr>
              <a:t>Digital Millennium Copyright </a:t>
            </a:r>
            <a:r>
              <a:rPr lang="en-US" altLang="en-US" sz="3200" i="1" dirty="0" smtClean="0">
                <a:latin typeface="Calibri" panose="020F0502020204030204" pitchFamily="34" charset="0"/>
                <a:ea typeface="MS PGothic" panose="020B0600070205080204" pitchFamily="34" charset="-128"/>
              </a:rPr>
              <a:t>Act</a:t>
            </a:r>
            <a:endParaRPr lang="en-US" altLang="en-US" sz="3200" dirty="0">
              <a:latin typeface="Calibri" panose="020F0502020204030204" pitchFamily="34" charset="0"/>
              <a:ea typeface="MS PGothic" panose="020B0600070205080204" pitchFamily="34" charset="-128"/>
            </a:endParaRPr>
          </a:p>
        </p:txBody>
      </p:sp>
      <p:pic>
        <p:nvPicPr>
          <p:cNvPr id="4915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18163" y="2362200"/>
            <a:ext cx="3449637" cy="2362200"/>
          </a:xfrm>
          <a:prstGeom prst="rect">
            <a:avLst/>
          </a:prstGeom>
          <a:noFill/>
          <a:ln w="28575">
            <a:solidFill>
              <a:srgbClr val="40B4E5"/>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970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228600" y="456893"/>
            <a:ext cx="8686800" cy="533707"/>
          </a:xfrm>
          <a:prstGeom prst="rect">
            <a:avLst/>
          </a:prstGeom>
        </p:spPr>
        <p:txBody>
          <a:bodyPr/>
          <a:lstStyle>
            <a:lvl1pPr>
              <a:defRPr/>
            </a:lvl1pPr>
          </a:lstStyle>
          <a:p>
            <a:pPr algn="ctr" eaLnBrk="1" hangingPunct="1"/>
            <a:r>
              <a:rPr lang="en-US" altLang="en-US" dirty="0"/>
              <a:t>The Role of Technology in </a:t>
            </a:r>
            <a:r>
              <a:rPr lang="en-US" altLang="en-US" dirty="0" smtClean="0"/>
              <a:t>Business</a:t>
            </a:r>
            <a:r>
              <a:rPr lang="en-US" altLang="en-US" sz="800" dirty="0" smtClean="0"/>
              <a:t>1</a:t>
            </a:r>
            <a:endParaRPr lang="en-US" altLang="en-US" dirty="0"/>
          </a:p>
        </p:txBody>
      </p:sp>
      <p:sp>
        <p:nvSpPr>
          <p:cNvPr id="51202" name="Content Placeholder 2"/>
          <p:cNvSpPr>
            <a:spLocks noGrp="1"/>
          </p:cNvSpPr>
          <p:nvPr>
            <p:ph type="body" sz="quarter" idx="10"/>
          </p:nvPr>
        </p:nvSpPr>
        <p:spPr bwMode="auto">
          <a:xfrm>
            <a:off x="609600" y="1295400"/>
            <a:ext cx="7543800" cy="3352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b="1" dirty="0"/>
              <a:t>Access to Stakeholders’ Personal </a:t>
            </a:r>
            <a:r>
              <a:rPr lang="en-US" altLang="en-US" sz="3200" b="1" dirty="0" smtClean="0"/>
              <a:t>Information</a:t>
            </a:r>
          </a:p>
          <a:p>
            <a:pPr marL="342900" lvl="1" indent="0" eaLnBrk="1" hangingPunct="1">
              <a:buNone/>
            </a:pPr>
            <a:endParaRPr lang="en-US" altLang="en-US" sz="3200" b="1" dirty="0" smtClean="0"/>
          </a:p>
          <a:p>
            <a:pPr marL="0" indent="0" eaLnBrk="1" hangingPunct="1">
              <a:buNone/>
            </a:pPr>
            <a:r>
              <a:rPr lang="en-US" altLang="en-US" sz="3200" b="1" dirty="0" smtClean="0"/>
              <a:t>The employee-employer </a:t>
            </a:r>
            <a:r>
              <a:rPr lang="en-US" altLang="en-US" sz="3200" b="1" dirty="0" smtClean="0"/>
              <a:t>relationship</a:t>
            </a:r>
          </a:p>
          <a:p>
            <a:pPr marL="0" indent="0" eaLnBrk="1" hangingPunct="1">
              <a:buNone/>
            </a:pPr>
            <a:endParaRPr lang="en-US" altLang="en-US" sz="3200" b="1" dirty="0"/>
          </a:p>
          <a:p>
            <a:pPr marL="0" indent="0" eaLnBrk="1" hangingPunct="1">
              <a:buNone/>
            </a:pPr>
            <a:r>
              <a:rPr lang="en-US" altLang="en-US" sz="3200" b="1" dirty="0" smtClean="0">
                <a:latin typeface="Calibri" panose="020F0502020204030204" pitchFamily="34" charset="0"/>
                <a:ea typeface="MS PGothic" panose="020B0600070205080204" pitchFamily="34" charset="-128"/>
              </a:rPr>
              <a:t>Big </a:t>
            </a:r>
            <a:r>
              <a:rPr lang="en-US" altLang="en-US" sz="3200" b="1" dirty="0">
                <a:latin typeface="Calibri" panose="020F0502020204030204" pitchFamily="34" charset="0"/>
                <a:ea typeface="MS PGothic" panose="020B0600070205080204" pitchFamily="34" charset="-128"/>
              </a:rPr>
              <a:t>data </a:t>
            </a:r>
            <a:endParaRPr lang="en-US" altLang="en-US" sz="3200" b="1" dirty="0" smtClean="0">
              <a:latin typeface="Calibri" panose="020F0502020204030204" pitchFamily="34" charset="0"/>
              <a:ea typeface="MS PGothic" panose="020B0600070205080204" pitchFamily="34" charset="-128"/>
            </a:endParaRPr>
          </a:p>
          <a:p>
            <a:pPr marL="0" indent="0" eaLnBrk="1" hangingPunct="1">
              <a:buNone/>
            </a:pPr>
            <a:endParaRPr lang="en-US" altLang="en-US" sz="3200" b="1" dirty="0">
              <a:latin typeface="Calibri" panose="020F0502020204030204" pitchFamily="34" charset="0"/>
              <a:ea typeface="MS PGothic" panose="020B0600070205080204" pitchFamily="34" charset="-128"/>
            </a:endParaRPr>
          </a:p>
          <a:p>
            <a:pPr marL="0" indent="0" eaLnBrk="1" hangingPunct="1">
              <a:buNone/>
            </a:pPr>
            <a:r>
              <a:rPr lang="en-US" altLang="en-US" sz="3200" b="1" dirty="0">
                <a:latin typeface="Calibri" panose="020F0502020204030204" pitchFamily="34" charset="0"/>
                <a:ea typeface="MS PGothic" panose="020B0600070205080204" pitchFamily="34" charset="-128"/>
              </a:rPr>
              <a:t>Consumers’ shopping habits</a:t>
            </a:r>
            <a:endParaRPr lang="en-US" altLang="en-US" sz="3200" b="1" dirty="0" smtClean="0"/>
          </a:p>
          <a:p>
            <a:pPr marL="0" indent="0" eaLnBrk="1" hangingPunct="1">
              <a:buNone/>
            </a:pPr>
            <a:endParaRPr lang="en-US" altLang="en-US" dirty="0"/>
          </a:p>
          <a:p>
            <a:pPr marL="0" indent="0" eaLnBrk="1" hangingPunct="1">
              <a:buNone/>
            </a:pPr>
            <a:endParaRPr lang="en-US" altLang="en-US" dirty="0" smtClean="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1" y="3555463"/>
            <a:ext cx="2362200" cy="2883437"/>
          </a:xfrm>
          <a:prstGeom prst="rect">
            <a:avLst/>
          </a:prstGeom>
        </p:spPr>
      </p:pic>
    </p:spTree>
    <p:extLst>
      <p:ext uri="{BB962C8B-B14F-4D97-AF65-F5344CB8AC3E}">
        <p14:creationId xmlns:p14="http://schemas.microsoft.com/office/powerpoint/2010/main" val="3724133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0" y="0"/>
            <a:ext cx="8915400" cy="685800"/>
          </a:xfrm>
          <a:prstGeom prst="rect">
            <a:avLst/>
          </a:prstGeom>
        </p:spPr>
        <p:txBody>
          <a:bodyPr/>
          <a:lstStyle>
            <a:lvl1pPr>
              <a:defRPr/>
            </a:lvl1pPr>
          </a:lstStyle>
          <a:p>
            <a:pPr algn="ctr" eaLnBrk="1" hangingPunct="1">
              <a:lnSpc>
                <a:spcPct val="110000"/>
              </a:lnSpc>
              <a:spcBef>
                <a:spcPts val="750"/>
              </a:spcBef>
            </a:pPr>
            <a:r>
              <a:rPr lang="en-US" altLang="en-US" dirty="0"/>
              <a:t>E-Business </a:t>
            </a:r>
            <a:r>
              <a:rPr lang="en-US" altLang="en-US" dirty="0" smtClean="0"/>
              <a:t>and Robotics and Artificial </a:t>
            </a:r>
            <a:r>
              <a:rPr lang="en-US" altLang="en-US" dirty="0"/>
              <a:t>Intelligence </a:t>
            </a:r>
            <a:endParaRPr lang="en-US" altLang="en-US" dirty="0"/>
          </a:p>
        </p:txBody>
      </p:sp>
      <p:sp>
        <p:nvSpPr>
          <p:cNvPr id="46082" name="Content Placeholder 2"/>
          <p:cNvSpPr>
            <a:spLocks noGrp="1"/>
          </p:cNvSpPr>
          <p:nvPr>
            <p:ph type="body" sz="quarter" idx="10"/>
          </p:nvPr>
        </p:nvSpPr>
        <p:spPr bwMode="auto">
          <a:xfrm>
            <a:off x="609600" y="1371600"/>
            <a:ext cx="54864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50000"/>
              </a:lnSpc>
              <a:buNone/>
            </a:pPr>
            <a:r>
              <a:rPr lang="en-US" altLang="en-US" sz="3200" b="1" dirty="0" smtClean="0">
                <a:latin typeface="Calibri" panose="020F0502020204030204" pitchFamily="34" charset="0"/>
                <a:ea typeface="MS PGothic" panose="020B0600070205080204" pitchFamily="34" charset="-128"/>
              </a:rPr>
              <a:t>E-business</a:t>
            </a:r>
            <a:endParaRPr lang="en-US" altLang="en-US" sz="3200" b="1" dirty="0">
              <a:latin typeface="Calibri" panose="020F0502020204030204" pitchFamily="34" charset="0"/>
              <a:ea typeface="MS PGothic" panose="020B0600070205080204" pitchFamily="34" charset="-128"/>
            </a:endParaRPr>
          </a:p>
          <a:p>
            <a:pPr marL="0" lvl="1" indent="0" eaLnBrk="1" hangingPunct="1">
              <a:lnSpc>
                <a:spcPct val="150000"/>
              </a:lnSpc>
              <a:buNone/>
            </a:pPr>
            <a:r>
              <a:rPr lang="en-US" altLang="en-US" sz="3200" b="1" dirty="0" err="1" smtClean="0"/>
              <a:t>Omnichannel</a:t>
            </a:r>
            <a:endParaRPr lang="en-US" altLang="en-US" sz="3200" b="1" dirty="0" smtClean="0"/>
          </a:p>
          <a:p>
            <a:pPr marL="0" lvl="1" indent="0" eaLnBrk="1" hangingPunct="1">
              <a:lnSpc>
                <a:spcPct val="150000"/>
              </a:lnSpc>
              <a:buNone/>
            </a:pPr>
            <a:r>
              <a:rPr lang="en-US" sz="3200" b="1" dirty="0">
                <a:ea typeface="MS PGothic" charset="0"/>
                <a:cs typeface="Calibri" charset="0"/>
              </a:rPr>
              <a:t>Collaborative </a:t>
            </a:r>
            <a:r>
              <a:rPr lang="en-US" sz="3200" b="1" dirty="0" smtClean="0">
                <a:ea typeface="MS PGothic" charset="0"/>
                <a:cs typeface="Calibri" charset="0"/>
              </a:rPr>
              <a:t>machines</a:t>
            </a:r>
          </a:p>
          <a:p>
            <a:pPr marL="0" lvl="1" indent="0" eaLnBrk="1" hangingPunct="1">
              <a:lnSpc>
                <a:spcPct val="150000"/>
              </a:lnSpc>
              <a:buNone/>
            </a:pPr>
            <a:r>
              <a:rPr lang="en-US" sz="3200" b="1" dirty="0">
                <a:ea typeface="MS PGothic" charset="0"/>
                <a:cs typeface="Calibri" charset="0"/>
              </a:rPr>
              <a:t>Effects of automation on </a:t>
            </a:r>
            <a:r>
              <a:rPr lang="en-US" sz="3200" b="1" dirty="0" smtClean="0">
                <a:ea typeface="MS PGothic" charset="0"/>
                <a:cs typeface="Calibri" charset="0"/>
              </a:rPr>
              <a:t>labor</a:t>
            </a:r>
          </a:p>
          <a:p>
            <a:pPr marL="0" lvl="1" indent="0" eaLnBrk="1" hangingPunct="1">
              <a:lnSpc>
                <a:spcPct val="150000"/>
              </a:lnSpc>
              <a:buNone/>
            </a:pPr>
            <a:r>
              <a:rPr lang="en-US" sz="3200" b="1" dirty="0">
                <a:ea typeface="MS PGothic" charset="0"/>
              </a:rPr>
              <a:t>Artificial Intelligence</a:t>
            </a:r>
            <a:endParaRPr lang="en-US" altLang="en-US" sz="3200" b="1" dirty="0" smtClean="0"/>
          </a:p>
          <a:p>
            <a:pPr marL="0" lvl="1" indent="0" eaLnBrk="1" hangingPunct="1">
              <a:lnSpc>
                <a:spcPct val="150000"/>
              </a:lnSpc>
              <a:buNone/>
            </a:pPr>
            <a:endParaRPr lang="en-US" alt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0972" y="1353207"/>
            <a:ext cx="3127047" cy="230439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738" y="4572000"/>
            <a:ext cx="2250281" cy="1600200"/>
          </a:xfrm>
          <a:prstGeom prst="rect">
            <a:avLst/>
          </a:prstGeom>
        </p:spPr>
      </p:pic>
    </p:spTree>
    <p:extLst>
      <p:ext uri="{BB962C8B-B14F-4D97-AF65-F5344CB8AC3E}">
        <p14:creationId xmlns:p14="http://schemas.microsoft.com/office/powerpoint/2010/main" val="2801102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3190" y="381000"/>
            <a:ext cx="8229600" cy="685800"/>
          </a:xfrm>
          <a:prstGeom prst="rect">
            <a:avLst/>
          </a:prstGeom>
        </p:spPr>
        <p:txBody>
          <a:bodyPr/>
          <a:lstStyle>
            <a:lvl1pPr>
              <a:defRPr/>
            </a:lvl1pPr>
          </a:lstStyle>
          <a:p>
            <a:pPr algn="ctr" eaLnBrk="1" fontAlgn="auto" hangingPunct="1">
              <a:lnSpc>
                <a:spcPct val="110000"/>
              </a:lnSpc>
              <a:spcBef>
                <a:spcPts val="750"/>
              </a:spcBef>
              <a:spcAft>
                <a:spcPts val="0"/>
              </a:spcAft>
              <a:buFont typeface="Arial"/>
              <a:buNone/>
              <a:defRPr/>
            </a:pPr>
            <a:r>
              <a:rPr lang="en-US" altLang="en-US" dirty="0" smtClean="0">
                <a:ea typeface="MS PGothic" charset="-128"/>
              </a:rPr>
              <a:t>Global E-business Sales Growing</a:t>
            </a:r>
            <a:endParaRPr lang="en-US" altLang="en-US" dirty="0">
              <a:ea typeface="MS PGothic" charset="-128"/>
            </a:endParaRPr>
          </a:p>
        </p:txBody>
      </p:sp>
      <p:sp>
        <p:nvSpPr>
          <p:cNvPr id="4" name="Content Placeholder 3"/>
          <p:cNvSpPr>
            <a:spLocks noGrp="1"/>
          </p:cNvSpPr>
          <p:nvPr>
            <p:ph sz="quarter" idx="12"/>
          </p:nvPr>
        </p:nvSpPr>
        <p:spPr>
          <a:xfrm>
            <a:off x="7077123" y="1146248"/>
            <a:ext cx="1457277" cy="361186"/>
          </a:xfrm>
        </p:spPr>
        <p:txBody>
          <a:bodyPr/>
          <a:lstStyle/>
          <a:p>
            <a:pPr marL="0" indent="0">
              <a:buNone/>
            </a:pPr>
            <a:r>
              <a:rPr lang="en-US" altLang="en-US" sz="2000" dirty="0">
                <a:latin typeface="Tahoma" panose="020B0604030504040204" pitchFamily="34" charset="0"/>
                <a:ea typeface="Tahoma" panose="020B0604030504040204" pitchFamily="34" charset="0"/>
                <a:cs typeface="Tahoma" panose="020B0604030504040204" pitchFamily="34" charset="0"/>
              </a:rPr>
              <a:t>Figure 12.1</a:t>
            </a:r>
          </a:p>
        </p:txBody>
      </p:sp>
      <p:sp>
        <p:nvSpPr>
          <p:cNvPr id="5" name="Content Placeholder 4"/>
          <p:cNvSpPr>
            <a:spLocks noGrp="1"/>
          </p:cNvSpPr>
          <p:nvPr>
            <p:ph sz="quarter" idx="13"/>
          </p:nvPr>
        </p:nvSpPr>
        <p:spPr>
          <a:xfrm>
            <a:off x="2329882" y="1680722"/>
            <a:ext cx="4736904" cy="235028"/>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vertical bar graph depicts the steady growth of global e-business sales from 2010 to 2019 (estim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9429"/>
            <a:ext cx="7918032" cy="3965538"/>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1371454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809751" y="-76200"/>
            <a:ext cx="5526768" cy="1040045"/>
          </a:xfrm>
          <a:prstGeom prst="rect">
            <a:avLst/>
          </a:prstGeom>
        </p:spPr>
        <p:txBody>
          <a:bodyPr/>
          <a:lstStyle>
            <a:lvl1pPr>
              <a:defRPr/>
            </a:lvl1pPr>
          </a:lstStyle>
          <a:p>
            <a:pPr algn="ctr" eaLnBrk="1" hangingPunct="1">
              <a:lnSpc>
                <a:spcPct val="110000"/>
              </a:lnSpc>
              <a:spcBef>
                <a:spcPts val="750"/>
              </a:spcBef>
            </a:pPr>
            <a:r>
              <a:rPr lang="en-AU" altLang="en-US" dirty="0"/>
              <a:t>The Chief Information, Security, Technology Officer</a:t>
            </a:r>
            <a:endParaRPr lang="en-US" altLang="en-US" dirty="0"/>
          </a:p>
        </p:txBody>
      </p:sp>
      <p:sp>
        <p:nvSpPr>
          <p:cNvPr id="60418" name="Content Placeholder 2"/>
          <p:cNvSpPr>
            <a:spLocks noGrp="1"/>
          </p:cNvSpPr>
          <p:nvPr>
            <p:ph type="body" sz="quarter" idx="10"/>
          </p:nvPr>
        </p:nvSpPr>
        <p:spPr bwMode="auto">
          <a:xfrm>
            <a:off x="838200" y="1371600"/>
            <a:ext cx="65151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Businesses often entrust the responsibility for managing information technology and its many privacy and security issues to the </a:t>
            </a:r>
            <a:r>
              <a:rPr lang="en-US" altLang="en-US" i="1" dirty="0">
                <a:latin typeface="Calibri" panose="020F0502020204030204" pitchFamily="34" charset="0"/>
                <a:ea typeface="MS PGothic" panose="020B0600070205080204" pitchFamily="34" charset="-128"/>
              </a:rPr>
              <a:t>chief information officer (CIO</a:t>
            </a:r>
            <a:r>
              <a:rPr lang="en-US" altLang="en-US" i="1" dirty="0" smtClean="0">
                <a:latin typeface="Calibri" panose="020F0502020204030204" pitchFamily="34" charset="0"/>
                <a:ea typeface="MS PGothic" panose="020B0600070205080204" pitchFamily="34" charset="-128"/>
              </a:rPr>
              <a:t>).</a:t>
            </a:r>
          </a:p>
          <a:p>
            <a:pPr marL="0" indent="0" eaLnBrk="1" hangingPunct="1">
              <a:buNone/>
            </a:pPr>
            <a:endParaRPr lang="en-US" altLang="en-US" i="1" dirty="0">
              <a:latin typeface="Calibri" panose="020F0502020204030204" pitchFamily="34" charset="0"/>
              <a:ea typeface="MS PGothic" panose="020B0600070205080204" pitchFamily="34" charset="-128"/>
            </a:endParaRPr>
          </a:p>
          <a:p>
            <a:pPr marL="0" indent="0" eaLnBrk="1" hangingPunct="1">
              <a:spcAft>
                <a:spcPts val="1200"/>
              </a:spcAft>
              <a:buNone/>
            </a:pPr>
            <a:r>
              <a:rPr lang="en-US" altLang="en-US" b="1" dirty="0" smtClean="0">
                <a:latin typeface="Calibri" panose="020F0502020204030204" pitchFamily="34" charset="0"/>
                <a:ea typeface="MS PGothic" panose="020B0600070205080204" pitchFamily="34" charset="-128"/>
              </a:rPr>
              <a:t>Cybercrime </a:t>
            </a:r>
            <a:r>
              <a:rPr lang="en-US" altLang="en-US" dirty="0">
                <a:latin typeface="Calibri" panose="020F0502020204030204" pitchFamily="34" charset="0"/>
                <a:ea typeface="MS PGothic" panose="020B0600070205080204" pitchFamily="34" charset="-128"/>
              </a:rPr>
              <a:t>criminal activity done using computers and the Internet.</a:t>
            </a:r>
            <a:endParaRPr lang="en-US" altLang="en-US" dirty="0"/>
          </a:p>
        </p:txBody>
      </p:sp>
      <p:pic>
        <p:nvPicPr>
          <p:cNvPr id="6042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3088" y="4038600"/>
            <a:ext cx="2932311" cy="232886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4495800"/>
            <a:ext cx="2163594" cy="1779140"/>
          </a:xfrm>
          <a:prstGeom prst="rect">
            <a:avLst/>
          </a:prstGeom>
        </p:spPr>
      </p:pic>
    </p:spTree>
    <p:extLst>
      <p:ext uri="{BB962C8B-B14F-4D97-AF65-F5344CB8AC3E}">
        <p14:creationId xmlns:p14="http://schemas.microsoft.com/office/powerpoint/2010/main" val="41253442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717884" y="-76200"/>
            <a:ext cx="7696200" cy="1066800"/>
          </a:xfrm>
          <a:prstGeom prst="rect">
            <a:avLst/>
          </a:prstGeom>
        </p:spPr>
        <p:txBody>
          <a:bodyPr/>
          <a:lstStyle>
            <a:lvl1pPr>
              <a:defRPr/>
            </a:lvl1pPr>
          </a:lstStyle>
          <a:p>
            <a:pPr algn="ctr" eaLnBrk="1" hangingPunct="1">
              <a:lnSpc>
                <a:spcPct val="110000"/>
              </a:lnSpc>
              <a:spcBef>
                <a:spcPts val="750"/>
              </a:spcBef>
            </a:pPr>
            <a:r>
              <a:rPr lang="en-AU" altLang="en-US" dirty="0"/>
              <a:t>The Roles and Responsibilities of the Chief Information Officer (CIO)</a:t>
            </a:r>
            <a:endParaRPr lang="en-US" altLang="en-US" dirty="0"/>
          </a:p>
        </p:txBody>
      </p:sp>
      <p:sp>
        <p:nvSpPr>
          <p:cNvPr id="3" name="Content Placeholder 2"/>
          <p:cNvSpPr>
            <a:spLocks noGrp="1"/>
          </p:cNvSpPr>
          <p:nvPr>
            <p:ph sz="quarter" idx="12"/>
          </p:nvPr>
        </p:nvSpPr>
        <p:spPr>
          <a:xfrm>
            <a:off x="7086600" y="1124714"/>
            <a:ext cx="1457277" cy="361186"/>
          </a:xfrm>
        </p:spPr>
        <p:txBody>
          <a:bodyPr/>
          <a:lstStyle/>
          <a:p>
            <a:pPr marL="0" indent="0">
              <a:buNone/>
            </a:pPr>
            <a:r>
              <a:rPr lang="en-US" altLang="en-US" sz="2000" dirty="0">
                <a:latin typeface="Tahoma" panose="020B0604030504040204" pitchFamily="34" charset="0"/>
                <a:ea typeface="Tahoma" panose="020B0604030504040204" pitchFamily="34" charset="0"/>
                <a:cs typeface="Tahoma" panose="020B0604030504040204" pitchFamily="34" charset="0"/>
              </a:rPr>
              <a:t>Figure </a:t>
            </a:r>
            <a:r>
              <a:rPr lang="en-US" altLang="en-US" sz="2000" dirty="0" smtClean="0">
                <a:latin typeface="Tahoma" panose="020B0604030504040204" pitchFamily="34" charset="0"/>
                <a:ea typeface="Tahoma" panose="020B0604030504040204" pitchFamily="34" charset="0"/>
                <a:cs typeface="Tahoma" panose="020B0604030504040204" pitchFamily="34" charset="0"/>
              </a:rPr>
              <a:t>12.2</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p:cNvSpPr>
            <a:spLocks noGrp="1"/>
          </p:cNvSpPr>
          <p:nvPr>
            <p:ph sz="quarter" idx="13"/>
          </p:nvPr>
        </p:nvSpPr>
        <p:spPr>
          <a:xfrm>
            <a:off x="2063946" y="1219200"/>
            <a:ext cx="4736904" cy="271365"/>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image lists the roles and responsibilities of a chief information officer (CI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187" y="1447800"/>
            <a:ext cx="7407613" cy="4797996"/>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2750542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3190" y="457200"/>
            <a:ext cx="8229600" cy="6457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Why Do Hackers Hack?</a:t>
            </a:r>
          </a:p>
        </p:txBody>
      </p:sp>
      <p:sp>
        <p:nvSpPr>
          <p:cNvPr id="3" name="Content Placeholder 2"/>
          <p:cNvSpPr>
            <a:spLocks noGrp="1"/>
          </p:cNvSpPr>
          <p:nvPr>
            <p:ph sz="quarter" idx="12"/>
          </p:nvPr>
        </p:nvSpPr>
        <p:spPr>
          <a:xfrm>
            <a:off x="6629400" y="1143000"/>
            <a:ext cx="2066877" cy="361186"/>
          </a:xfrm>
        </p:spPr>
        <p:txBody>
          <a:bodyPr/>
          <a:lstStyle/>
          <a:p>
            <a:pPr marL="0" indent="0">
              <a:buNone/>
            </a:pPr>
            <a:r>
              <a:rPr lang="en-US" altLang="en-US" sz="1800" dirty="0" smtClean="0">
                <a:latin typeface="Tahoma" panose="020B0604030504040204" pitchFamily="34" charset="0"/>
                <a:ea typeface="Tahoma" panose="020B0604030504040204" pitchFamily="34" charset="0"/>
                <a:cs typeface="Tahoma" panose="020B0604030504040204" pitchFamily="34" charset="0"/>
              </a:rPr>
              <a:t>From Figure 12.3</a:t>
            </a:r>
            <a:endParaRPr lang="en-US" altLang="en-US" sz="1800" dirty="0">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p:cNvSpPr>
            <a:spLocks noGrp="1"/>
          </p:cNvSpPr>
          <p:nvPr>
            <p:ph sz="quarter" idx="13"/>
          </p:nvPr>
        </p:nvSpPr>
        <p:spPr>
          <a:xfrm>
            <a:off x="2025846" y="2179052"/>
            <a:ext cx="4736904" cy="259348"/>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graphicFrame>
        <p:nvGraphicFramePr>
          <p:cNvPr id="2" name="Table 1"/>
          <p:cNvGraphicFramePr>
            <a:graphicFrameLocks noGrp="1"/>
          </p:cNvGraphicFramePr>
          <p:nvPr>
            <p:extLst>
              <p:ext uri="{D42A27DB-BD31-4B8C-83A1-F6EECF244321}">
                <p14:modId xmlns:p14="http://schemas.microsoft.com/office/powerpoint/2010/main" val="380801866"/>
              </p:ext>
            </p:extLst>
          </p:nvPr>
        </p:nvGraphicFramePr>
        <p:xfrm>
          <a:off x="838200" y="2514600"/>
          <a:ext cx="7391400" cy="2352040"/>
        </p:xfrm>
        <a:graphic>
          <a:graphicData uri="http://schemas.openxmlformats.org/drawingml/2006/table">
            <a:tbl>
              <a:tblPr firstRow="1" bandRow="1">
                <a:effectLst>
                  <a:innerShdw blurRad="114300">
                    <a:schemeClr val="accent3"/>
                  </a:innerShdw>
                </a:effectLst>
                <a:tableStyleId>{21E4AEA4-8DFA-4A89-87EB-49C32662AFE0}</a:tableStyleId>
              </a:tblPr>
              <a:tblGrid>
                <a:gridCol w="7391400"/>
              </a:tblGrid>
              <a:tr h="370840">
                <a:tc>
                  <a:txBody>
                    <a:bodyPr/>
                    <a:lstStyle/>
                    <a:p>
                      <a:r>
                        <a:rPr lang="en-US" sz="1600" dirty="0" smtClean="0">
                          <a:latin typeface="Arial" panose="020B0604020202020204" pitchFamily="34" charset="0"/>
                          <a:cs typeface="Arial" panose="020B0604020202020204" pitchFamily="34" charset="0"/>
                        </a:rPr>
                        <a:t>While hackers may have any number of reasons </a:t>
                      </a:r>
                      <a:r>
                        <a:rPr lang="en-US" sz="1600" smtClean="0">
                          <a:latin typeface="Arial" panose="020B0604020202020204" pitchFamily="34" charset="0"/>
                          <a:cs typeface="Arial" panose="020B0604020202020204" pitchFamily="34" charset="0"/>
                        </a:rPr>
                        <a:t>underlying  the </a:t>
                      </a:r>
                      <a:r>
                        <a:rPr lang="en-US" sz="1600" dirty="0" smtClean="0">
                          <a:latin typeface="Arial" panose="020B0604020202020204" pitchFamily="34" charset="0"/>
                          <a:cs typeface="Arial" panose="020B0604020202020204" pitchFamily="34" charset="0"/>
                        </a:rPr>
                        <a:t>motivations for their actions, three of</a:t>
                      </a:r>
                      <a:r>
                        <a:rPr lang="en-US" sz="1600" baseline="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the more common motivations appear to be:</a:t>
                      </a:r>
                      <a:endParaRPr lang="en-US" sz="1600" dirty="0">
                        <a:latin typeface="Arial" panose="020B0604020202020204" pitchFamily="34" charset="0"/>
                        <a:cs typeface="Arial" panose="020B0604020202020204" pitchFamily="34" charset="0"/>
                      </a:endParaRPr>
                    </a:p>
                  </a:txBody>
                  <a:tcPr/>
                </a:tc>
              </a:tr>
              <a:tr h="370840">
                <a:tc>
                  <a:txBody>
                    <a:bodyPr/>
                    <a:lstStyle/>
                    <a:p>
                      <a:pPr>
                        <a:spcAft>
                          <a:spcPts val="1200"/>
                        </a:spcAft>
                      </a:pPr>
                      <a:r>
                        <a:rPr lang="en-US" sz="1600" b="1" smtClean="0">
                          <a:solidFill>
                            <a:srgbClr val="FF0000"/>
                          </a:solidFill>
                          <a:latin typeface="Arial" panose="020B0604020202020204" pitchFamily="34" charset="0"/>
                          <a:cs typeface="Arial" panose="020B0604020202020204" pitchFamily="34" charset="0"/>
                        </a:rPr>
                        <a:t>1. </a:t>
                      </a:r>
                      <a:r>
                        <a:rPr lang="en-US" sz="1600" smtClean="0">
                          <a:latin typeface="Arial" panose="020B0604020202020204" pitchFamily="34" charset="0"/>
                          <a:cs typeface="Arial" panose="020B0604020202020204" pitchFamily="34" charset="0"/>
                        </a:rPr>
                        <a:t>Hackers </a:t>
                      </a:r>
                      <a:r>
                        <a:rPr lang="en-US" sz="1600" dirty="0" smtClean="0">
                          <a:latin typeface="Arial" panose="020B0604020202020204" pitchFamily="34" charset="0"/>
                          <a:cs typeface="Arial" panose="020B0604020202020204" pitchFamily="34" charset="0"/>
                        </a:rPr>
                        <a:t>hack to profit from their actions—the </a:t>
                      </a:r>
                      <a:r>
                        <a:rPr lang="en-US" sz="1600" b="1" i="1" smtClean="0">
                          <a:latin typeface="Arial" panose="020B0604020202020204" pitchFamily="34" charset="0"/>
                          <a:cs typeface="Arial" panose="020B0604020202020204" pitchFamily="34" charset="0"/>
                        </a:rPr>
                        <a:t>financial-incentive motive</a:t>
                      </a:r>
                      <a:r>
                        <a:rPr lang="en-US" sz="1600" b="0" i="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a:tc>
              </a:tr>
              <a:tr h="370840">
                <a:tc>
                  <a:txBody>
                    <a:bodyPr/>
                    <a:lstStyle/>
                    <a:p>
                      <a:pPr indent="0">
                        <a:spcAft>
                          <a:spcPts val="1200"/>
                        </a:spcAft>
                      </a:pPr>
                      <a:r>
                        <a:rPr lang="en-US" sz="1600" b="1" dirty="0" smtClean="0">
                          <a:solidFill>
                            <a:srgbClr val="FF0000"/>
                          </a:solidFill>
                          <a:latin typeface="Arial" panose="020B0604020202020204" pitchFamily="34" charset="0"/>
                          <a:cs typeface="Arial" panose="020B0604020202020204" pitchFamily="34" charset="0"/>
                        </a:rPr>
                        <a:t>2. </a:t>
                      </a:r>
                      <a:r>
                        <a:rPr lang="en-US" sz="1600" dirty="0" smtClean="0">
                          <a:latin typeface="Arial" panose="020B0604020202020204" pitchFamily="34" charset="0"/>
                          <a:cs typeface="Arial" panose="020B0604020202020204" pitchFamily="34" charset="0"/>
                        </a:rPr>
                        <a:t>Hackers hack in retaliation against action or inaction by a company or government—the </a:t>
                      </a:r>
                      <a:r>
                        <a:rPr lang="en-US" sz="1600" b="1" i="1" dirty="0" smtClean="0">
                          <a:latin typeface="Arial" panose="020B0604020202020204" pitchFamily="34" charset="0"/>
                          <a:cs typeface="Arial" panose="020B0604020202020204" pitchFamily="34" charset="0"/>
                        </a:rPr>
                        <a:t>retaliation</a:t>
                      </a:r>
                      <a:r>
                        <a:rPr lang="en-US" sz="1600" b="1" i="1" baseline="0" dirty="0" smtClean="0">
                          <a:latin typeface="Arial" panose="020B0604020202020204" pitchFamily="34" charset="0"/>
                          <a:cs typeface="Arial" panose="020B0604020202020204" pitchFamily="34" charset="0"/>
                        </a:rPr>
                        <a:t> m</a:t>
                      </a:r>
                      <a:r>
                        <a:rPr lang="en-US" sz="1600" b="1" i="1" dirty="0" smtClean="0">
                          <a:latin typeface="Arial" panose="020B0604020202020204" pitchFamily="34" charset="0"/>
                          <a:cs typeface="Arial" panose="020B0604020202020204" pitchFamily="34" charset="0"/>
                        </a:rPr>
                        <a:t>otive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a:tc>
              </a:tr>
              <a:tr h="370840">
                <a:tc>
                  <a:txBody>
                    <a:bodyPr/>
                    <a:lstStyle/>
                    <a:p>
                      <a:pPr>
                        <a:spcAft>
                          <a:spcPts val="1200"/>
                        </a:spcAft>
                      </a:pPr>
                      <a:r>
                        <a:rPr lang="en-US" sz="1600" b="1" dirty="0" smtClean="0">
                          <a:solidFill>
                            <a:srgbClr val="FF0000"/>
                          </a:solidFill>
                          <a:latin typeface="Arial" panose="020B0604020202020204" pitchFamily="34" charset="0"/>
                          <a:cs typeface="Arial" panose="020B0604020202020204" pitchFamily="34" charset="0"/>
                        </a:rPr>
                        <a:t>3. </a:t>
                      </a:r>
                      <a:r>
                        <a:rPr lang="en-US" sz="1600" dirty="0" smtClean="0">
                          <a:latin typeface="Arial" panose="020B0604020202020204" pitchFamily="34" charset="0"/>
                          <a:cs typeface="Arial" panose="020B0604020202020204" pitchFamily="34" charset="0"/>
                        </a:rPr>
                        <a:t>Hackers hack to gain media attention for their political or social viewpoint or to boost their own</a:t>
                      </a:r>
                      <a:r>
                        <a:rPr lang="en-US" sz="1600" baseline="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ego—the </a:t>
                      </a:r>
                      <a:r>
                        <a:rPr lang="en-US" sz="1600" b="1" i="1" dirty="0" smtClean="0">
                          <a:latin typeface="Arial" panose="020B0604020202020204" pitchFamily="34" charset="0"/>
                          <a:cs typeface="Arial" panose="020B0604020202020204" pitchFamily="34" charset="0"/>
                        </a:rPr>
                        <a:t>seeking media attention motive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7879953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5867</TotalTime>
  <Words>1318</Words>
  <Application>Microsoft Office PowerPoint</Application>
  <PresentationFormat>On-screen Show (4:3)</PresentationFormat>
  <Paragraphs>168</Paragraphs>
  <Slides>12</Slides>
  <Notes>10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Business and Society Template final sample</vt:lpstr>
      <vt:lpstr>Regulating and Managing Information Technology</vt:lpstr>
      <vt:lpstr>Government Regulation of Technology1</vt:lpstr>
      <vt:lpstr>Government Regulation of Technology2</vt:lpstr>
      <vt:lpstr>The Role of Technology in Business1</vt:lpstr>
      <vt:lpstr>E-Business and Robotics and Artificial Intelligence </vt:lpstr>
      <vt:lpstr>Global E-business Sales Growing</vt:lpstr>
      <vt:lpstr>The Chief Information, Security, Technology Officer</vt:lpstr>
      <vt:lpstr>The Roles and Responsibilities of the Chief Information Officer (CIO)</vt:lpstr>
      <vt:lpstr>Why Do Hackers Hack?</vt:lpstr>
      <vt:lpstr>Costs of Cybercrime1</vt:lpstr>
      <vt:lpstr>Business and Government Efforts to Combat Cybercrime1</vt:lpstr>
      <vt:lpstr>Regulating and Managing Information Technology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 Regulating and Managing Information Technology</dc:title>
  <dc:creator>Arnaud, Anke U.</dc:creator>
  <cp:lastModifiedBy>Bill Todorovic</cp:lastModifiedBy>
  <cp:revision>140</cp:revision>
  <cp:lastPrinted>1601-01-01T00:00:00Z</cp:lastPrinted>
  <dcterms:created xsi:type="dcterms:W3CDTF">2016-01-15T13:39:39Z</dcterms:created>
  <dcterms:modified xsi:type="dcterms:W3CDTF">2020-04-30T18:34:17Z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